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9" r:id="rId1"/>
  </p:sldMasterIdLst>
  <p:notesMasterIdLst>
    <p:notesMasterId r:id="rId40"/>
  </p:notesMasterIdLst>
  <p:sldIdLst>
    <p:sldId id="1365" r:id="rId2"/>
    <p:sldId id="1465" r:id="rId3"/>
    <p:sldId id="1366" r:id="rId4"/>
    <p:sldId id="1513" r:id="rId5"/>
    <p:sldId id="1369" r:id="rId6"/>
    <p:sldId id="1371" r:id="rId7"/>
    <p:sldId id="1372" r:id="rId8"/>
    <p:sldId id="1405" r:id="rId9"/>
    <p:sldId id="1406" r:id="rId10"/>
    <p:sldId id="1528" r:id="rId11"/>
    <p:sldId id="1378" r:id="rId12"/>
    <p:sldId id="1516" r:id="rId13"/>
    <p:sldId id="1487" r:id="rId14"/>
    <p:sldId id="1529" r:id="rId15"/>
    <p:sldId id="1394" r:id="rId16"/>
    <p:sldId id="1121" r:id="rId17"/>
    <p:sldId id="1189" r:id="rId18"/>
    <p:sldId id="1190" r:id="rId19"/>
    <p:sldId id="1191" r:id="rId20"/>
    <p:sldId id="1192" r:id="rId21"/>
    <p:sldId id="1193" r:id="rId22"/>
    <p:sldId id="1194" r:id="rId23"/>
    <p:sldId id="1421" r:id="rId24"/>
    <p:sldId id="1307" r:id="rId25"/>
    <p:sldId id="1308" r:id="rId26"/>
    <p:sldId id="1433" r:id="rId27"/>
    <p:sldId id="1434" r:id="rId28"/>
    <p:sldId id="1435" r:id="rId29"/>
    <p:sldId id="1436" r:id="rId30"/>
    <p:sldId id="1437" r:id="rId31"/>
    <p:sldId id="1438" r:id="rId32"/>
    <p:sldId id="1439" r:id="rId33"/>
    <p:sldId id="1440" r:id="rId34"/>
    <p:sldId id="1441" r:id="rId35"/>
    <p:sldId id="1442" r:id="rId36"/>
    <p:sldId id="1532" r:id="rId37"/>
    <p:sldId id="1508" r:id="rId38"/>
    <p:sldId id="1400" r:id="rId39"/>
  </p:sldIdLst>
  <p:sldSz cx="9144000" cy="6858000" type="screen4x3"/>
  <p:notesSz cx="7010400" cy="9296400"/>
  <p:custShowLst>
    <p:custShow name="Custom Show 1" id="0">
      <p:sldLst>
        <p:sld r:id="rId27"/>
      </p:sldLst>
    </p:custShow>
    <p:custShow name="Custom Show 2" id="1">
      <p:sldLst>
        <p:sld r:id="rId28"/>
      </p:sldLst>
    </p:custShow>
    <p:custShow name="Custom Show 3" id="2">
      <p:sldLst>
        <p:sld r:id="rId29"/>
      </p:sldLst>
    </p:custShow>
    <p:custShow name="Custom Show 4" id="3">
      <p:sldLst>
        <p:sld r:id="rId30"/>
      </p:sldLst>
    </p:custShow>
    <p:custShow name="Custom Show 5" id="4">
      <p:sldLst>
        <p:sld r:id="rId31"/>
      </p:sldLst>
    </p:custShow>
    <p:custShow name="Custom Show 6" id="5">
      <p:sldLst>
        <p:sld r:id="rId32"/>
      </p:sldLst>
    </p:custShow>
    <p:custShow name="Custom Show 7" id="6">
      <p:sldLst>
        <p:sld r:id="rId33"/>
      </p:sldLst>
    </p:custShow>
    <p:custShow name="Custom Show 8" id="7">
      <p:sldLst>
        <p:sld r:id="rId34"/>
      </p:sldLst>
    </p:custShow>
    <p:custShow name="Custom Show 9" id="8">
      <p:sldLst>
        <p:sld r:id="rId35"/>
      </p:sldLst>
    </p:custShow>
    <p:custShow name="Custom Show 10" id="9">
      <p:sldLst>
        <p:sld r:id="rId36"/>
      </p:sldLst>
    </p:custShow>
  </p:custShowLst>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FFFF66"/>
    <a:srgbClr val="008080"/>
    <a:srgbClr val="009999"/>
    <a:srgbClr val="808000"/>
    <a:srgbClr val="FF996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66" autoAdjust="0"/>
    <p:restoredTop sz="76585" autoAdjust="0"/>
  </p:normalViewPr>
  <p:slideViewPr>
    <p:cSldViewPr snapToGrid="0">
      <p:cViewPr varScale="1">
        <p:scale>
          <a:sx n="64" d="100"/>
          <a:sy n="64" d="100"/>
        </p:scale>
        <p:origin x="-1476" y="-90"/>
      </p:cViewPr>
      <p:guideLst>
        <p:guide orient="horz" pos="4272"/>
        <p:guide pos="1960"/>
        <p:guide pos="2881"/>
        <p:guide pos="38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00"/>
    </p:cViewPr>
  </p:sorterViewPr>
  <p:notesViewPr>
    <p:cSldViewPr snapToGrid="0">
      <p:cViewPr>
        <p:scale>
          <a:sx n="100" d="100"/>
          <a:sy n="100" d="100"/>
        </p:scale>
        <p:origin x="-1572" y="384"/>
      </p:cViewPr>
      <p:guideLst>
        <p:guide orient="horz" pos="2050"/>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56E122D6-198F-49F4-9010-4C4C41CC19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6A9ABC4-BF96-4B96-9BAA-09E7A87160B4}" type="slidenum">
              <a:rPr lang="en-US" smtClean="0"/>
              <a:pPr/>
              <a:t>1</a:t>
            </a:fld>
            <a:endParaRPr lang="en-US" smtClean="0"/>
          </a:p>
        </p:txBody>
      </p:sp>
      <p:sp>
        <p:nvSpPr>
          <p:cNvPr id="17410"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0" tIns="46586" rIns="93170" bIns="46586" anchor="b"/>
          <a:lstStyle/>
          <a:p>
            <a:pPr algn="r" defTabSz="931863"/>
            <a:fld id="{D8851F9D-A53E-4D00-AC52-2C621343AA60}" type="slidenum">
              <a:rPr lang="en-US" sz="1200" b="0">
                <a:latin typeface="Arial" charset="0"/>
                <a:ea typeface="ＭＳ Ｐゴシック"/>
                <a:cs typeface="ＭＳ Ｐゴシック"/>
              </a:rPr>
              <a:pPr algn="r" defTabSz="931863"/>
              <a:t>1</a:t>
            </a:fld>
            <a:endParaRPr lang="en-US" sz="1200" b="0">
              <a:latin typeface="Arial" charset="0"/>
              <a:ea typeface="ＭＳ Ｐゴシック"/>
              <a:cs typeface="ＭＳ Ｐゴシック"/>
            </a:endParaRPr>
          </a:p>
        </p:txBody>
      </p:sp>
      <p:sp>
        <p:nvSpPr>
          <p:cNvPr id="17411" name="Rectangle 2"/>
          <p:cNvSpPr>
            <a:spLocks noGrp="1" noRot="1" noChangeAspect="1" noChangeArrowheads="1" noTextEdit="1"/>
          </p:cNvSpPr>
          <p:nvPr>
            <p:ph type="sldImg"/>
          </p:nvPr>
        </p:nvSpPr>
        <p:spPr>
          <a:xfrm>
            <a:off x="1182688" y="696913"/>
            <a:ext cx="4648200" cy="3486150"/>
          </a:xfrm>
          <a:ln/>
        </p:spPr>
      </p:sp>
      <p:sp>
        <p:nvSpPr>
          <p:cNvPr id="17412" name="Rectangle 3"/>
          <p:cNvSpPr>
            <a:spLocks noGrp="1" noChangeArrowheads="1"/>
          </p:cNvSpPr>
          <p:nvPr>
            <p:ph type="body" idx="1"/>
          </p:nvPr>
        </p:nvSpPr>
        <p:spPr>
          <a:xfrm>
            <a:off x="700088" y="4414838"/>
            <a:ext cx="5610225" cy="4183062"/>
          </a:xfrm>
          <a:noFill/>
          <a:ln/>
        </p:spPr>
        <p:txBody>
          <a:bodyPr lIns="88122" tIns="44062" rIns="88122" bIns="44062"/>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251C1AE8-0C56-4F1A-B58C-5874D104A9AE}" type="slidenum">
              <a:rPr lang="en-US" sz="1200" b="0"/>
              <a:pPr algn="r" defTabSz="931863"/>
              <a:t>10</a:t>
            </a:fld>
            <a:endParaRPr lang="en-US" sz="1200" b="0"/>
          </a:p>
        </p:txBody>
      </p:sp>
      <p:sp>
        <p:nvSpPr>
          <p:cNvPr id="35842"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5" tIns="46588" rIns="93175" bIns="46588" anchor="b"/>
          <a:lstStyle/>
          <a:p>
            <a:pPr algn="r" defTabSz="931863"/>
            <a:fld id="{43EEA7FC-9E03-48AC-BA2C-D8250A4F0195}" type="slidenum">
              <a:rPr lang="en-US" sz="1200" b="0"/>
              <a:pPr algn="r" defTabSz="931863"/>
              <a:t>10</a:t>
            </a:fld>
            <a:endParaRPr lang="en-US" sz="1200" b="0"/>
          </a:p>
        </p:txBody>
      </p:sp>
      <p:sp>
        <p:nvSpPr>
          <p:cNvPr id="35843" name="Rectangle 2"/>
          <p:cNvSpPr>
            <a:spLocks noGrp="1" noRot="1" noChangeAspect="1" noChangeArrowheads="1" noTextEdit="1"/>
          </p:cNvSpPr>
          <p:nvPr>
            <p:ph type="sldImg"/>
          </p:nvPr>
        </p:nvSpPr>
        <p:spPr>
          <a:xfrm>
            <a:off x="1182688" y="698500"/>
            <a:ext cx="4646612" cy="3484563"/>
          </a:xfrm>
          <a:ln/>
        </p:spPr>
      </p:sp>
      <p:sp>
        <p:nvSpPr>
          <p:cNvPr id="35844" name="Rectangle 3"/>
          <p:cNvSpPr>
            <a:spLocks noGrp="1" noChangeArrowheads="1"/>
          </p:cNvSpPr>
          <p:nvPr>
            <p:ph type="body" idx="1"/>
          </p:nvPr>
        </p:nvSpPr>
        <p:spPr>
          <a:xfrm>
            <a:off x="935038" y="4414838"/>
            <a:ext cx="5140325" cy="4183062"/>
          </a:xfrm>
          <a:noFill/>
          <a:ln/>
        </p:spPr>
        <p:txBody>
          <a:bodyPr lIns="93175" tIns="46588" rIns="93175" bIns="46588"/>
          <a:lstStyle/>
          <a:p>
            <a:pPr eaLnBrk="1" hangingPunct="1">
              <a:buFontTx/>
              <a:buChar char="-"/>
            </a:pPr>
            <a:r>
              <a:rPr lang="en-US" smtClean="0"/>
              <a:t>Asked why they’d want a brand as a friend, most immediately mentioned the practical:  free stuff;   who doesn’t want free stuff?</a:t>
            </a:r>
          </a:p>
          <a:p>
            <a:pPr eaLnBrk="1" hangingPunct="1">
              <a:buFontTx/>
              <a:buChar char="-"/>
            </a:pPr>
            <a:r>
              <a:rPr lang="en-US" smtClean="0"/>
              <a:t>But, importantly, and as Don will cover in the next portion of this presentation, the real news is that it’s about </a:t>
            </a:r>
            <a:r>
              <a:rPr lang="en-US" b="1" u="sng" smtClean="0"/>
              <a:t>engaging beyond the discount</a:t>
            </a:r>
          </a:p>
          <a:p>
            <a:pPr eaLnBrk="1" hangingPunct="1">
              <a:buFontTx/>
              <a:buChar char="-"/>
            </a:pPr>
            <a:r>
              <a:rPr lang="en-US" smtClean="0"/>
              <a:t>It’s increasingly about </a:t>
            </a:r>
            <a:r>
              <a:rPr lang="en-US" b="1" smtClean="0"/>
              <a:t>affiliation</a:t>
            </a:r>
            <a:r>
              <a:rPr lang="en-US" smtClean="0"/>
              <a:t> — not just getting free stuff, but wanting to support a brand or company you care about, to associate yourself with them to benefit from their halo and to publicly align yourself with them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de-DE" smtClean="0"/>
          </a:p>
        </p:txBody>
      </p:sp>
      <p:sp>
        <p:nvSpPr>
          <p:cNvPr id="37891" name="Slide Number Placeholder 3"/>
          <p:cNvSpPr>
            <a:spLocks noGrp="1"/>
          </p:cNvSpPr>
          <p:nvPr>
            <p:ph type="sldNum" sz="quarter" idx="5"/>
          </p:nvPr>
        </p:nvSpPr>
        <p:spPr>
          <a:noFill/>
        </p:spPr>
        <p:txBody>
          <a:bodyPr/>
          <a:lstStyle/>
          <a:p>
            <a:fld id="{D386DE14-B81A-4C0D-A181-C8E917A4FCA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eaLnBrk="1" hangingPunct="1">
              <a:spcBef>
                <a:spcPct val="0"/>
              </a:spcBef>
            </a:pPr>
            <a:endParaRPr lang="de-DE" smtClean="0"/>
          </a:p>
        </p:txBody>
      </p:sp>
      <p:sp>
        <p:nvSpPr>
          <p:cNvPr id="39939" name="Slide Number Placeholder 3"/>
          <p:cNvSpPr>
            <a:spLocks noGrp="1"/>
          </p:cNvSpPr>
          <p:nvPr>
            <p:ph type="sldNum" sz="quarter" idx="5"/>
          </p:nvPr>
        </p:nvSpPr>
        <p:spPr>
          <a:noFill/>
        </p:spPr>
        <p:txBody>
          <a:bodyPr/>
          <a:lstStyle/>
          <a:p>
            <a:fld id="{7610BE91-4127-481C-8A0A-07E20C35F31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9981620-C069-4AB9-A02B-9DA75B6CDC88}" type="slidenum">
              <a:rPr lang="en-US" smtClean="0"/>
              <a:pPr/>
              <a:t>13</a:t>
            </a:fld>
            <a:endParaRPr lang="en-US" smtClean="0"/>
          </a:p>
        </p:txBody>
      </p:sp>
      <p:sp>
        <p:nvSpPr>
          <p:cNvPr id="41986" name="Rectangle 2"/>
          <p:cNvSpPr>
            <a:spLocks noGrp="1" noRot="1" noChangeAspect="1" noChangeArrowheads="1" noTextEdit="1"/>
          </p:cNvSpPr>
          <p:nvPr>
            <p:ph type="sldImg"/>
          </p:nvPr>
        </p:nvSpPr>
        <p:spPr>
          <a:xfrm>
            <a:off x="1182688" y="695325"/>
            <a:ext cx="4649787" cy="3486150"/>
          </a:xfrm>
          <a:ln/>
        </p:spPr>
      </p:sp>
      <p:sp>
        <p:nvSpPr>
          <p:cNvPr id="41987" name="Rectangle 3"/>
          <p:cNvSpPr>
            <a:spLocks noGrp="1" noChangeArrowheads="1"/>
          </p:cNvSpPr>
          <p:nvPr>
            <p:ph type="body" idx="1"/>
          </p:nvPr>
        </p:nvSpPr>
        <p:spPr>
          <a:noFill/>
          <a:ln/>
        </p:spPr>
        <p:txBody>
          <a:bodyPr lIns="94908" tIns="47453" rIns="94908" bIns="47453"/>
          <a:lstStyle/>
          <a:p>
            <a:pPr lvl="1"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a:buFont typeface="Wingdings" pitchFamily="2" charset="2"/>
              <a:buNone/>
            </a:pPr>
            <a:endParaRPr lang="en-US" sz="1600" smtClean="0"/>
          </a:p>
          <a:p>
            <a:pPr>
              <a:spcBef>
                <a:spcPct val="20000"/>
              </a:spcBef>
              <a:buFontTx/>
              <a:buChar char="•"/>
            </a:pPr>
            <a:r>
              <a:rPr lang="en-US" smtClean="0">
                <a:cs typeface="Arial" charset="0"/>
              </a:rPr>
              <a:t>MySpace is not an experiment of “social media” </a:t>
            </a:r>
          </a:p>
          <a:p>
            <a:pPr>
              <a:spcBef>
                <a:spcPct val="20000"/>
              </a:spcBef>
            </a:pPr>
            <a:endParaRPr lang="en-US" smtClean="0">
              <a:cs typeface="Arial" charset="0"/>
            </a:endParaRPr>
          </a:p>
          <a:p>
            <a:pPr>
              <a:spcBef>
                <a:spcPct val="20000"/>
              </a:spcBef>
              <a:buFontTx/>
              <a:buChar char="•"/>
            </a:pPr>
            <a:r>
              <a:rPr lang="en-US" smtClean="0">
                <a:cs typeface="Arial" charset="0"/>
              </a:rPr>
              <a:t>Brands are spending “portal dollars” on MySpace</a:t>
            </a:r>
          </a:p>
          <a:p>
            <a:pPr marL="742950" lvl="1" indent="-285750">
              <a:spcBef>
                <a:spcPct val="20000"/>
              </a:spcBef>
              <a:buFont typeface="Arial" charset="0"/>
              <a:buChar char="–"/>
            </a:pPr>
            <a:endParaRPr lang="en-US" smtClean="0">
              <a:ea typeface="ＭＳ Ｐゴシック"/>
              <a:cs typeface="Arial" charset="0"/>
            </a:endParaRPr>
          </a:p>
          <a:p>
            <a:pPr>
              <a:spcBef>
                <a:spcPct val="20000"/>
              </a:spcBef>
              <a:buFontTx/>
              <a:buChar char="•"/>
            </a:pPr>
            <a:r>
              <a:rPr lang="en-US" smtClean="0">
                <a:cs typeface="Arial" charset="0"/>
              </a:rPr>
              <a:t>State of the market gives us an advantage</a:t>
            </a:r>
          </a:p>
          <a:p>
            <a:pPr>
              <a:spcBef>
                <a:spcPct val="20000"/>
              </a:spcBef>
            </a:pPr>
            <a:endParaRPr lang="en-US" smtClean="0">
              <a:cs typeface="Arial" charset="0"/>
            </a:endParaRPr>
          </a:p>
          <a:p>
            <a:pPr>
              <a:spcBef>
                <a:spcPct val="20000"/>
              </a:spcBef>
              <a:buFontTx/>
              <a:buChar char="•"/>
            </a:pPr>
            <a:r>
              <a:rPr lang="en-US" smtClean="0">
                <a:cs typeface="Arial" charset="0"/>
              </a:rPr>
              <a:t>More traffic and relevance than any portal</a:t>
            </a:r>
          </a:p>
          <a:p>
            <a:pPr>
              <a:spcBef>
                <a:spcPct val="20000"/>
              </a:spcBef>
              <a:buFontTx/>
              <a:buChar char="•"/>
            </a:pPr>
            <a:endParaRPr lang="en-US" smtClean="0">
              <a:cs typeface="Arial" charset="0"/>
            </a:endParaRPr>
          </a:p>
          <a:p>
            <a:pPr>
              <a:spcBef>
                <a:spcPct val="20000"/>
              </a:spcBef>
              <a:buFontTx/>
              <a:buChar char="•"/>
            </a:pPr>
            <a:r>
              <a:rPr lang="en-US" smtClean="0">
                <a:cs typeface="Arial" charset="0"/>
              </a:rPr>
              <a:t>MySpace is going through a Renaissance:</a:t>
            </a:r>
          </a:p>
          <a:p>
            <a:pPr marL="742950" lvl="1" indent="-285750">
              <a:spcBef>
                <a:spcPct val="20000"/>
              </a:spcBef>
              <a:buFontTx/>
              <a:buChar char="-"/>
            </a:pPr>
            <a:r>
              <a:rPr lang="en-US" smtClean="0">
                <a:ea typeface="ＭＳ Ｐゴシック"/>
                <a:cs typeface="ＭＳ Ｐゴシック"/>
              </a:rPr>
              <a:t>Global redesign </a:t>
            </a:r>
          </a:p>
          <a:p>
            <a:pPr marL="742950" lvl="1" indent="-285750">
              <a:spcBef>
                <a:spcPct val="20000"/>
              </a:spcBef>
              <a:buFontTx/>
              <a:buChar char="-"/>
            </a:pPr>
            <a:r>
              <a:rPr lang="en-US" smtClean="0">
                <a:ea typeface="ＭＳ Ｐゴシック"/>
                <a:cs typeface="ＭＳ Ｐゴシック"/>
              </a:rPr>
              <a:t>MySpace Music JV</a:t>
            </a:r>
          </a:p>
          <a:p>
            <a:pPr marL="742950" lvl="1" indent="-285750">
              <a:spcBef>
                <a:spcPct val="20000"/>
              </a:spcBef>
              <a:buFontTx/>
              <a:buChar char="-"/>
            </a:pPr>
            <a:r>
              <a:rPr lang="en-US" smtClean="0">
                <a:ea typeface="ＭＳ Ｐゴシック"/>
                <a:cs typeface="ＭＳ Ｐゴシック"/>
              </a:rPr>
              <a:t>Emerging as a global lifestyle brand</a:t>
            </a:r>
          </a:p>
        </p:txBody>
      </p:sp>
      <p:sp>
        <p:nvSpPr>
          <p:cNvPr id="44035" name="Slide Number Placeholder 3"/>
          <p:cNvSpPr>
            <a:spLocks noGrp="1"/>
          </p:cNvSpPr>
          <p:nvPr>
            <p:ph type="sldNum" sz="quarter" idx="5"/>
          </p:nvPr>
        </p:nvSpPr>
        <p:spPr>
          <a:noFill/>
        </p:spPr>
        <p:txBody>
          <a:bodyPr/>
          <a:lstStyle/>
          <a:p>
            <a:fld id="{2A6179F7-1ABE-4B9C-88C4-95FB041E133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de-DE" smtClean="0"/>
          </a:p>
        </p:txBody>
      </p:sp>
      <p:sp>
        <p:nvSpPr>
          <p:cNvPr id="46083" name="Slide Number Placeholder 3"/>
          <p:cNvSpPr>
            <a:spLocks noGrp="1"/>
          </p:cNvSpPr>
          <p:nvPr>
            <p:ph type="sldNum" sz="quarter" idx="5"/>
          </p:nvPr>
        </p:nvSpPr>
        <p:spPr>
          <a:noFill/>
        </p:spPr>
        <p:txBody>
          <a:bodyPr/>
          <a:lstStyle/>
          <a:p>
            <a:fld id="{2DB7BCE1-AF2D-4385-827F-36FF732AA02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de-DE" smtClean="0"/>
          </a:p>
        </p:txBody>
      </p:sp>
      <p:sp>
        <p:nvSpPr>
          <p:cNvPr id="48131" name="Slide Number Placeholder 3"/>
          <p:cNvSpPr>
            <a:spLocks noGrp="1"/>
          </p:cNvSpPr>
          <p:nvPr>
            <p:ph type="sldNum" sz="quarter" idx="5"/>
          </p:nvPr>
        </p:nvSpPr>
        <p:spPr>
          <a:noFill/>
        </p:spPr>
        <p:txBody>
          <a:bodyPr/>
          <a:lstStyle/>
          <a:p>
            <a:fld id="{8DD2553D-805E-44B7-B414-66664824F557}"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E283E82-B9FD-43D4-929B-528016D75DA6}" type="slidenum">
              <a:rPr lang="en-US" smtClean="0"/>
              <a:pPr/>
              <a:t>17</a:t>
            </a:fld>
            <a:endParaRPr lang="en-US" smtClean="0"/>
          </a:p>
        </p:txBody>
      </p:sp>
      <p:sp>
        <p:nvSpPr>
          <p:cNvPr id="501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1863"/>
            <a:fld id="{10A5DA52-D3C1-4924-9149-C55F1524F581}" type="slidenum">
              <a:rPr lang="en-US" sz="1200" b="0"/>
              <a:pPr algn="r" defTabSz="931863"/>
              <a:t>17</a:t>
            </a:fld>
            <a:endParaRPr lang="en-US" sz="1200" b="0"/>
          </a:p>
        </p:txBody>
      </p:sp>
      <p:sp>
        <p:nvSpPr>
          <p:cNvPr id="50179" name="Rectangle 2"/>
          <p:cNvSpPr>
            <a:spLocks noGrp="1" noRot="1" noChangeAspect="1" noChangeArrowheads="1" noTextEdit="1"/>
          </p:cNvSpPr>
          <p:nvPr>
            <p:ph type="sldImg"/>
          </p:nvPr>
        </p:nvSpPr>
        <p:spPr>
          <a:xfrm>
            <a:off x="1184275" y="696913"/>
            <a:ext cx="4648200" cy="3486150"/>
          </a:xfrm>
          <a:ln/>
        </p:spPr>
      </p:sp>
      <p:sp>
        <p:nvSpPr>
          <p:cNvPr id="50180" name="Rectangle 3"/>
          <p:cNvSpPr>
            <a:spLocks noGrp="1" noChangeArrowheads="1"/>
          </p:cNvSpPr>
          <p:nvPr>
            <p:ph type="body" idx="1"/>
          </p:nvPr>
        </p:nvSpPr>
        <p:spPr>
          <a:xfrm>
            <a:off x="701675" y="4416425"/>
            <a:ext cx="5607050" cy="4183063"/>
          </a:xfrm>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9110C422-5E98-42E5-9973-B40E16816D29}" type="slidenum">
              <a:rPr lang="en-US" smtClean="0"/>
              <a:pPr/>
              <a:t>18</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3FE534A-CDE0-4DC0-AE8A-76A73234D00A}" type="slidenum">
              <a:rPr lang="en-US" smtClean="0"/>
              <a:pPr/>
              <a:t>19</a:t>
            </a:fld>
            <a:endParaRPr lang="en-US" smtClean="0"/>
          </a:p>
        </p:txBody>
      </p:sp>
      <p:sp>
        <p:nvSpPr>
          <p:cNvPr id="5427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1863"/>
            <a:fld id="{C9C12614-C9F7-4CC8-A6EC-3219DB4E0C8D}" type="slidenum">
              <a:rPr lang="en-US" sz="1200" b="0"/>
              <a:pPr algn="r" defTabSz="931863"/>
              <a:t>19</a:t>
            </a:fld>
            <a:endParaRPr lang="en-US" sz="1200" b="0"/>
          </a:p>
        </p:txBody>
      </p:sp>
      <p:sp>
        <p:nvSpPr>
          <p:cNvPr id="54275" name="Rectangle 2"/>
          <p:cNvSpPr>
            <a:spLocks noGrp="1" noRot="1" noChangeAspect="1" noChangeArrowheads="1" noTextEdit="1"/>
          </p:cNvSpPr>
          <p:nvPr>
            <p:ph type="sldImg"/>
          </p:nvPr>
        </p:nvSpPr>
        <p:spPr>
          <a:xfrm>
            <a:off x="1184275" y="696913"/>
            <a:ext cx="4648200" cy="3486150"/>
          </a:xfrm>
          <a:ln/>
        </p:spPr>
      </p:sp>
      <p:sp>
        <p:nvSpPr>
          <p:cNvPr id="54276" name="Rectangle 3"/>
          <p:cNvSpPr>
            <a:spLocks noGrp="1" noChangeArrowheads="1"/>
          </p:cNvSpPr>
          <p:nvPr>
            <p:ph type="body" idx="1"/>
          </p:nvPr>
        </p:nvSpPr>
        <p:spPr>
          <a:xfrm>
            <a:off x="701675" y="4416425"/>
            <a:ext cx="5607050" cy="4183063"/>
          </a:xfrm>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de-DE" smtClean="0"/>
          </a:p>
        </p:txBody>
      </p:sp>
      <p:sp>
        <p:nvSpPr>
          <p:cNvPr id="19459" name="Slide Number Placeholder 3"/>
          <p:cNvSpPr>
            <a:spLocks noGrp="1"/>
          </p:cNvSpPr>
          <p:nvPr>
            <p:ph type="sldNum" sz="quarter" idx="5"/>
          </p:nvPr>
        </p:nvSpPr>
        <p:spPr>
          <a:noFill/>
        </p:spPr>
        <p:txBody>
          <a:bodyPr/>
          <a:lstStyle/>
          <a:p>
            <a:fld id="{B1564F22-6137-4E2D-BC0B-19C14436257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3099E391-BE4D-493E-91E3-19685EF84F56}" type="slidenum">
              <a:rPr lang="en-US" smtClean="0"/>
              <a:pPr/>
              <a:t>20</a:t>
            </a:fld>
            <a:endParaRPr lang="en-US" smtClean="0"/>
          </a:p>
        </p:txBody>
      </p:sp>
      <p:sp>
        <p:nvSpPr>
          <p:cNvPr id="563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1863"/>
            <a:fld id="{C22434D8-B465-4581-B864-701E99246C58}" type="slidenum">
              <a:rPr lang="en-US" sz="1200" b="0"/>
              <a:pPr algn="r" defTabSz="931863"/>
              <a:t>20</a:t>
            </a:fld>
            <a:endParaRPr lang="en-US" sz="1200" b="0"/>
          </a:p>
        </p:txBody>
      </p:sp>
      <p:sp>
        <p:nvSpPr>
          <p:cNvPr id="56323" name="Rectangle 2"/>
          <p:cNvSpPr>
            <a:spLocks noGrp="1" noRot="1" noChangeAspect="1" noChangeArrowheads="1" noTextEdit="1"/>
          </p:cNvSpPr>
          <p:nvPr>
            <p:ph type="sldImg"/>
          </p:nvPr>
        </p:nvSpPr>
        <p:spPr>
          <a:xfrm>
            <a:off x="1184275" y="696913"/>
            <a:ext cx="4648200" cy="3486150"/>
          </a:xfrm>
          <a:ln/>
        </p:spPr>
      </p:sp>
      <p:sp>
        <p:nvSpPr>
          <p:cNvPr id="56324" name="Rectangle 3"/>
          <p:cNvSpPr>
            <a:spLocks noGrp="1" noChangeArrowheads="1"/>
          </p:cNvSpPr>
          <p:nvPr>
            <p:ph type="body" idx="1"/>
          </p:nvPr>
        </p:nvSpPr>
        <p:spPr>
          <a:xfrm>
            <a:off x="701675" y="4416425"/>
            <a:ext cx="5607050" cy="4183063"/>
          </a:xfrm>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3DF1A4D-5C0F-42D3-AFFE-E9C5105CDD4B}" type="slidenum">
              <a:rPr lang="en-US" smtClean="0"/>
              <a:pPr/>
              <a:t>21</a:t>
            </a:fld>
            <a:endParaRPr lang="en-US" smtClean="0"/>
          </a:p>
        </p:txBody>
      </p:sp>
      <p:sp>
        <p:nvSpPr>
          <p:cNvPr id="583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1863"/>
            <a:fld id="{D746B701-AB2E-4E46-A702-1166EDCB8759}" type="slidenum">
              <a:rPr lang="en-US" sz="1200" b="0"/>
              <a:pPr algn="r" defTabSz="931863"/>
              <a:t>21</a:t>
            </a:fld>
            <a:endParaRPr lang="en-US" sz="1200" b="0"/>
          </a:p>
        </p:txBody>
      </p:sp>
      <p:sp>
        <p:nvSpPr>
          <p:cNvPr id="58371" name="Rectangle 2"/>
          <p:cNvSpPr>
            <a:spLocks noGrp="1" noRot="1" noChangeAspect="1" noChangeArrowheads="1" noTextEdit="1"/>
          </p:cNvSpPr>
          <p:nvPr>
            <p:ph type="sldImg"/>
          </p:nvPr>
        </p:nvSpPr>
        <p:spPr>
          <a:xfrm>
            <a:off x="1182688" y="696913"/>
            <a:ext cx="4648200" cy="3486150"/>
          </a:xfrm>
          <a:ln/>
        </p:spPr>
      </p:sp>
      <p:sp>
        <p:nvSpPr>
          <p:cNvPr id="58372" name="Rectangle 3"/>
          <p:cNvSpPr>
            <a:spLocks noGrp="1" noChangeArrowheads="1"/>
          </p:cNvSpPr>
          <p:nvPr>
            <p:ph type="body" idx="1"/>
          </p:nvPr>
        </p:nvSpPr>
        <p:spPr>
          <a:xfrm>
            <a:off x="701675" y="4416425"/>
            <a:ext cx="5607050" cy="4183063"/>
          </a:xfrm>
          <a:noFill/>
          <a:ln/>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7B9F4ED-25BD-44A6-8553-B9E183DA6B68}" type="slidenum">
              <a:rPr lang="en-US" smtClean="0"/>
              <a:pPr/>
              <a:t>22</a:t>
            </a:fld>
            <a:endParaRPr lang="en-US" smtClean="0"/>
          </a:p>
        </p:txBody>
      </p:sp>
      <p:sp>
        <p:nvSpPr>
          <p:cNvPr id="604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1863"/>
            <a:fld id="{6CA02391-9DB5-4CBF-8F16-1D63DCAA5622}" type="slidenum">
              <a:rPr lang="en-US" sz="1200" b="0"/>
              <a:pPr algn="r" defTabSz="931863"/>
              <a:t>22</a:t>
            </a:fld>
            <a:endParaRPr lang="en-US" sz="1200" b="0"/>
          </a:p>
        </p:txBody>
      </p:sp>
      <p:sp>
        <p:nvSpPr>
          <p:cNvPr id="60419" name="Rectangle 2"/>
          <p:cNvSpPr>
            <a:spLocks noGrp="1" noRot="1" noChangeAspect="1" noChangeArrowheads="1" noTextEdit="1"/>
          </p:cNvSpPr>
          <p:nvPr>
            <p:ph type="sldImg"/>
          </p:nvPr>
        </p:nvSpPr>
        <p:spPr>
          <a:xfrm>
            <a:off x="1184275" y="696913"/>
            <a:ext cx="4648200" cy="3486150"/>
          </a:xfrm>
          <a:ln/>
        </p:spPr>
      </p:sp>
      <p:sp>
        <p:nvSpPr>
          <p:cNvPr id="60420" name="Rectangle 3"/>
          <p:cNvSpPr>
            <a:spLocks noGrp="1" noChangeArrowheads="1"/>
          </p:cNvSpPr>
          <p:nvPr>
            <p:ph type="body" idx="1"/>
          </p:nvPr>
        </p:nvSpPr>
        <p:spPr>
          <a:xfrm>
            <a:off x="701675" y="4416425"/>
            <a:ext cx="5607050" cy="4183063"/>
          </a:xfrm>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9662A37-53EE-494C-887E-891F5C2D9B66}" type="slidenum">
              <a:rPr lang="en-US" smtClean="0"/>
              <a:pPr/>
              <a:t>23</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217488" indent="-217488" eaLnBrk="1" hangingPunct="1">
              <a:spcBef>
                <a:spcPct val="0"/>
              </a:spcBef>
            </a:pPr>
            <a:r>
              <a:rPr lang="en-US" smtClean="0"/>
              <a:t>Here’s how we tracked the actual momentum effect of the Adidas execution.</a:t>
            </a:r>
          </a:p>
          <a:p>
            <a:pPr marL="217488" indent="-217488" eaLnBrk="1" hangingPunct="1">
              <a:spcBef>
                <a:spcPct val="0"/>
              </a:spcBef>
              <a:buFontTx/>
              <a:buAutoNum type="arabicPeriod"/>
            </a:pPr>
            <a:r>
              <a:rPr lang="en-US" smtClean="0"/>
              <a:t>Adidas runs ads that link to their MySpace Custom Community.</a:t>
            </a:r>
          </a:p>
          <a:p>
            <a:pPr marL="217488" indent="-217488" eaLnBrk="1" hangingPunct="1">
              <a:spcBef>
                <a:spcPct val="0"/>
              </a:spcBef>
              <a:buFontTx/>
              <a:buAutoNum type="arabicPeriod"/>
            </a:pPr>
            <a:r>
              <a:rPr lang="en-US" smtClean="0"/>
              <a:t>609,182 people visited the community as a result of the ads</a:t>
            </a:r>
          </a:p>
          <a:p>
            <a:pPr marL="217488" indent="-217488" eaLnBrk="1" hangingPunct="1">
              <a:spcBef>
                <a:spcPct val="0"/>
              </a:spcBef>
              <a:buFontTx/>
              <a:buAutoNum type="arabicPeriod"/>
            </a:pPr>
            <a:r>
              <a:rPr lang="en-US" smtClean="0"/>
              <a:t>Of these 609,182, 74,455 viewed or downloaded one of the brand experiences and 63,230 put one of the Adidas skins, badges, or videos on their MySpace page.</a:t>
            </a:r>
          </a:p>
          <a:p>
            <a:pPr marL="217488" indent="-217488" eaLnBrk="1" hangingPunct="1">
              <a:spcBef>
                <a:spcPct val="0"/>
              </a:spcBef>
              <a:buFontTx/>
              <a:buAutoNum type="arabicPeriod"/>
            </a:pPr>
            <a:r>
              <a:rPr lang="en-US" smtClean="0"/>
              <a:t>37,511 people then passed along an element to their friends</a:t>
            </a:r>
          </a:p>
          <a:p>
            <a:pPr marL="217488" indent="-217488" eaLnBrk="1" hangingPunct="1">
              <a:spcBef>
                <a:spcPct val="0"/>
              </a:spcBef>
              <a:buFontTx/>
              <a:buAutoNum type="arabicPeriod"/>
            </a:pPr>
            <a:r>
              <a:rPr lang="en-US" smtClean="0"/>
              <a:t>35,00 people received this element and the cycle begins again; some passed along these elements to their friends, some visited the custom community, some viewed downloads there, and some put more elements on their pages.</a:t>
            </a:r>
          </a:p>
          <a:p>
            <a:pPr marL="217488" indent="-217488" eaLnBrk="1" hangingPunct="1">
              <a:spcBef>
                <a:spcPct val="0"/>
              </a:spcBef>
              <a:buFontTx/>
              <a:buAutoNum type="arabicPeriod"/>
            </a:pPr>
            <a:r>
              <a:rPr lang="en-US" smtClean="0"/>
              <a:t>And that’s the momentum effect. Long after the initial ad impressions ran on the site members and their friends are still interacting with the Adidas brand. In total 21.5MM extra impressions were generated by the momentum effect</a:t>
            </a:r>
          </a:p>
          <a:p>
            <a:pPr marL="217488" indent="-217488" eaLnBrk="1" hangingPunct="1">
              <a:spcBef>
                <a:spcPct val="0"/>
              </a:spcBef>
              <a:buFontTx/>
              <a:buAutoNum type="arabicPeriod"/>
            </a:pPr>
            <a:endParaRPr lang="en-US" smtClean="0"/>
          </a:p>
          <a:p>
            <a:pPr marL="217488" indent="-217488" eaLnBrk="1" hangingPunct="1">
              <a:spcBef>
                <a:spcPct val="0"/>
              </a:spcBef>
            </a:pPr>
            <a:r>
              <a:rPr lang="en-US" smtClean="0"/>
              <a:t>So this is great. Who wouldn’t want bonus impressions, right? But the real question is what is the impact of these Momentum impressions? Adidas sent out with a clear goal to drive purchase intent. Do the Momentum Effect accomplish this goal?</a:t>
            </a:r>
          </a:p>
          <a:p>
            <a:pPr marL="217488" indent="-217488" eaLnBrk="1" hangingPunct="1">
              <a:spcBef>
                <a:spcPct val="0"/>
              </a:spcBef>
              <a:buFontTx/>
              <a:buAutoNum type="arabicPeriod"/>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de-DE" smtClean="0"/>
          </a:p>
        </p:txBody>
      </p:sp>
      <p:sp>
        <p:nvSpPr>
          <p:cNvPr id="65539" name="Slide Number Placeholder 3"/>
          <p:cNvSpPr>
            <a:spLocks noGrp="1"/>
          </p:cNvSpPr>
          <p:nvPr>
            <p:ph type="sldNum" sz="quarter" idx="5"/>
          </p:nvPr>
        </p:nvSpPr>
        <p:spPr>
          <a:noFill/>
        </p:spPr>
        <p:txBody>
          <a:bodyPr/>
          <a:lstStyle/>
          <a:p>
            <a:fld id="{2379D8BF-690B-4272-A12F-DF1C9D8DFD99}"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4A40C08C-AD8C-4EC5-ABE5-80BD4A43A997}" type="slidenum">
              <a:rPr lang="en-US" sz="1200" b="0"/>
              <a:pPr algn="r"/>
              <a:t>25</a:t>
            </a:fld>
            <a:endParaRPr lang="en-US" sz="1200" b="0"/>
          </a:p>
        </p:txBody>
      </p:sp>
      <p:sp>
        <p:nvSpPr>
          <p:cNvPr id="6861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C4B204E4-3F3B-43DE-B2AE-42D567CBA817}" type="slidenum">
              <a:rPr lang="en-US" sz="1200" b="0"/>
              <a:pPr algn="r"/>
              <a:t>25</a:t>
            </a:fld>
            <a:endParaRPr lang="en-US"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BF64901F-CF46-4CC4-81CE-1530EBE75CDF}" type="slidenum">
              <a:rPr lang="en-US" sz="1200" b="0"/>
              <a:pPr algn="r"/>
              <a:t>26</a:t>
            </a:fld>
            <a:endParaRPr lang="en-US" sz="1200" b="0"/>
          </a:p>
        </p:txBody>
      </p:sp>
      <p:sp>
        <p:nvSpPr>
          <p:cNvPr id="7168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EBE91BCE-BA00-4B84-9D16-5F5D873B63C1}" type="slidenum">
              <a:rPr lang="en-US" sz="1200" b="0"/>
              <a:pPr algn="r"/>
              <a:t>26</a:t>
            </a:fld>
            <a:endParaRPr lang="en-U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EE3AFEE1-6830-4328-BDA0-2E3B95A5FF09}" type="slidenum">
              <a:rPr lang="en-US" sz="1200" b="0"/>
              <a:pPr algn="r"/>
              <a:t>27</a:t>
            </a:fld>
            <a:endParaRPr lang="en-US" sz="1200" b="0"/>
          </a:p>
        </p:txBody>
      </p:sp>
      <p:sp>
        <p:nvSpPr>
          <p:cNvPr id="747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654656C0-76F6-4F06-99E2-412B3B7FBCD6}" type="slidenum">
              <a:rPr lang="en-US" sz="1200" b="0"/>
              <a:pPr algn="r"/>
              <a:t>27</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CB55CCC0-80C3-48AA-86DA-54A826D8435C}" type="slidenum">
              <a:rPr lang="en-US" sz="1200" b="0"/>
              <a:pPr algn="r"/>
              <a:t>28</a:t>
            </a:fld>
            <a:endParaRPr lang="en-US" sz="1200" b="0"/>
          </a:p>
        </p:txBody>
      </p:sp>
      <p:sp>
        <p:nvSpPr>
          <p:cNvPr id="778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E54BCA70-02CD-4D1F-B59C-ADF5354342D6}" type="slidenum">
              <a:rPr lang="en-US" sz="1200" b="0"/>
              <a:pPr algn="r"/>
              <a:t>28</a:t>
            </a:fld>
            <a:endParaRPr lang="en-US" sz="1200"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E5AEBE77-5796-4FC8-8B94-3E1FE9740A3F}" type="slidenum">
              <a:rPr lang="en-US" sz="1200" b="0"/>
              <a:pPr algn="r"/>
              <a:t>29</a:t>
            </a:fld>
            <a:endParaRPr lang="en-US" sz="1200" b="0"/>
          </a:p>
        </p:txBody>
      </p:sp>
      <p:sp>
        <p:nvSpPr>
          <p:cNvPr id="808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10441A12-B38F-4F90-B5A4-BFBCE31B2B01}" type="slidenum">
              <a:rPr lang="en-US" sz="1200" b="0"/>
              <a:pPr algn="r"/>
              <a:t>29</a:t>
            </a:fld>
            <a:endParaRPr lang="en-US" sz="12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de-DE" smtClean="0"/>
          </a:p>
        </p:txBody>
      </p:sp>
      <p:sp>
        <p:nvSpPr>
          <p:cNvPr id="21507" name="Slide Number Placeholder 3"/>
          <p:cNvSpPr>
            <a:spLocks noGrp="1"/>
          </p:cNvSpPr>
          <p:nvPr>
            <p:ph type="sldNum" sz="quarter" idx="5"/>
          </p:nvPr>
        </p:nvSpPr>
        <p:spPr>
          <a:noFill/>
        </p:spPr>
        <p:txBody>
          <a:bodyPr/>
          <a:lstStyle/>
          <a:p>
            <a:fld id="{B9A18675-8DB6-4655-AA62-E933519013D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72B09AFA-5A2E-4429-B34F-26C225BF0F43}" type="slidenum">
              <a:rPr lang="en-US" sz="1200" b="0"/>
              <a:pPr algn="r"/>
              <a:t>30</a:t>
            </a:fld>
            <a:endParaRPr lang="en-US" sz="1200" b="0"/>
          </a:p>
        </p:txBody>
      </p:sp>
      <p:sp>
        <p:nvSpPr>
          <p:cNvPr id="839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AFD269DA-AA9D-45BF-9BA4-EF8AC50472EB}" type="slidenum">
              <a:rPr lang="en-US" sz="1200" b="0"/>
              <a:pPr algn="r"/>
              <a:t>30</a:t>
            </a:fld>
            <a:endParaRPr lang="en-US" sz="1200"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59992D14-95A1-432F-A7A4-4B5F7FC568D0}" type="slidenum">
              <a:rPr lang="en-US" sz="1200" b="0"/>
              <a:pPr algn="r"/>
              <a:t>31</a:t>
            </a:fld>
            <a:endParaRPr lang="en-US" sz="1200" b="0"/>
          </a:p>
        </p:txBody>
      </p:sp>
      <p:sp>
        <p:nvSpPr>
          <p:cNvPr id="870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642D2A8B-208F-4279-A4C8-679A77FF058B}" type="slidenum">
              <a:rPr lang="en-US" sz="1200" b="0"/>
              <a:pPr algn="r"/>
              <a:t>31</a:t>
            </a:fld>
            <a:endParaRPr lang="en-US" sz="1200" b="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67E65FCD-FB27-4D01-B572-7D5C69C7A108}" type="slidenum">
              <a:rPr lang="en-US" sz="1200" b="0"/>
              <a:pPr algn="r"/>
              <a:t>32</a:t>
            </a:fld>
            <a:endParaRPr lang="en-US" sz="1200" b="0"/>
          </a:p>
        </p:txBody>
      </p:sp>
      <p:sp>
        <p:nvSpPr>
          <p:cNvPr id="901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FB6A8CBD-C0D2-4E92-AC24-4FB58BF2147F}" type="slidenum">
              <a:rPr lang="en-US" sz="1200" b="0"/>
              <a:pPr algn="r"/>
              <a:t>32</a:t>
            </a:fld>
            <a:endParaRPr lang="en-US" sz="1200"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01612175-4046-4FAC-BF1D-1CF0866ACEF4}" type="slidenum">
              <a:rPr lang="en-US" sz="1200" b="0"/>
              <a:pPr algn="r"/>
              <a:t>33</a:t>
            </a:fld>
            <a:endParaRPr lang="en-US" sz="1200" b="0"/>
          </a:p>
        </p:txBody>
      </p:sp>
      <p:sp>
        <p:nvSpPr>
          <p:cNvPr id="931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A4F8BE63-87D8-4E6F-84D3-374EDD77DF83}" type="slidenum">
              <a:rPr lang="en-US" sz="1200" b="0"/>
              <a:pPr algn="r"/>
              <a:t>33</a:t>
            </a:fld>
            <a:endParaRPr lang="en-US" sz="1200" b="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8CB69870-66D7-4983-A42B-89A32BE4E5E4}" type="slidenum">
              <a:rPr lang="en-US" sz="1200" b="0"/>
              <a:pPr algn="r"/>
              <a:t>34</a:t>
            </a:fld>
            <a:endParaRPr lang="en-US" sz="1200" b="0"/>
          </a:p>
        </p:txBody>
      </p:sp>
      <p:sp>
        <p:nvSpPr>
          <p:cNvPr id="962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1E08B26D-2CEF-4670-ACBF-6059C5884931}" type="slidenum">
              <a:rPr lang="en-US" sz="1200" b="0"/>
              <a:pPr algn="r"/>
              <a:t>34</a:t>
            </a:fld>
            <a:endParaRPr lang="en-US" sz="1200" b="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C2C699B9-5DD8-4144-A444-1955E73B8E88}" type="slidenum">
              <a:rPr lang="en-US" sz="1200" b="0"/>
              <a:pPr algn="r"/>
              <a:t>35</a:t>
            </a:fld>
            <a:endParaRPr lang="en-US" sz="1200" b="0"/>
          </a:p>
        </p:txBody>
      </p:sp>
      <p:sp>
        <p:nvSpPr>
          <p:cNvPr id="9933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52" tIns="46427" rIns="92852" bIns="46427" anchor="b"/>
          <a:lstStyle/>
          <a:p>
            <a:pPr algn="r"/>
            <a:fld id="{387D3043-024A-4CA6-9A9A-8FBB62DE36C0}" type="slidenum">
              <a:rPr lang="en-US" sz="1200" b="0"/>
              <a:pPr algn="r"/>
              <a:t>35</a:t>
            </a:fld>
            <a:endParaRPr lang="en-US" sz="1200" b="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1675" y="4418013"/>
            <a:ext cx="5607050" cy="4181475"/>
          </a:xfrm>
          <a:noFill/>
          <a:ln/>
        </p:spPr>
        <p:txBody>
          <a:bodyPr lIns="92852" tIns="46427" rIns="92852" bIns="46427"/>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endParaRPr lang="de-DE" smtClean="0"/>
          </a:p>
        </p:txBody>
      </p:sp>
      <p:sp>
        <p:nvSpPr>
          <p:cNvPr id="101379" name="Slide Number Placeholder 3"/>
          <p:cNvSpPr>
            <a:spLocks noGrp="1"/>
          </p:cNvSpPr>
          <p:nvPr>
            <p:ph type="sldNum" sz="quarter" idx="5"/>
          </p:nvPr>
        </p:nvSpPr>
        <p:spPr>
          <a:noFill/>
        </p:spPr>
        <p:txBody>
          <a:bodyPr/>
          <a:lstStyle/>
          <a:p>
            <a:fld id="{BBDB9944-0FF3-434F-B99A-FCC0FD03B64B}"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de-DE" smtClean="0"/>
          </a:p>
        </p:txBody>
      </p:sp>
      <p:sp>
        <p:nvSpPr>
          <p:cNvPr id="103427" name="Slide Number Placeholder 3"/>
          <p:cNvSpPr>
            <a:spLocks noGrp="1"/>
          </p:cNvSpPr>
          <p:nvPr>
            <p:ph type="sldNum" sz="quarter" idx="5"/>
          </p:nvPr>
        </p:nvSpPr>
        <p:spPr>
          <a:noFill/>
        </p:spPr>
        <p:txBody>
          <a:bodyPr/>
          <a:lstStyle/>
          <a:p>
            <a:fld id="{F387FDB5-0159-4517-B945-A9B1F62E7B0D}"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endParaRPr lang="de-DE" smtClean="0"/>
          </a:p>
        </p:txBody>
      </p:sp>
      <p:sp>
        <p:nvSpPr>
          <p:cNvPr id="105475" name="Slide Number Placeholder 3"/>
          <p:cNvSpPr>
            <a:spLocks noGrp="1"/>
          </p:cNvSpPr>
          <p:nvPr>
            <p:ph type="sldNum" sz="quarter" idx="5"/>
          </p:nvPr>
        </p:nvSpPr>
        <p:spPr>
          <a:noFill/>
        </p:spPr>
        <p:txBody>
          <a:bodyPr/>
          <a:lstStyle/>
          <a:p>
            <a:fld id="{B4F41518-454B-4BEA-BC3C-F166D9D5034A}" type="slidenum">
              <a:rPr lang="en-US" smtClean="0"/>
              <a:pPr/>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E02B1DA-7D1E-4971-9C25-B78642434EC3}" type="slidenum">
              <a:rPr lang="en-US" smtClean="0"/>
              <a:pPr/>
              <a:t>4</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A69BB7AC-E474-424B-A375-D63B08805EE3}"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675" y="4418013"/>
            <a:ext cx="5607050" cy="4181475"/>
          </a:xfrm>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de-DE" smtClean="0"/>
          </a:p>
        </p:txBody>
      </p:sp>
      <p:sp>
        <p:nvSpPr>
          <p:cNvPr id="27651" name="Slide Number Placeholder 3"/>
          <p:cNvSpPr>
            <a:spLocks noGrp="1"/>
          </p:cNvSpPr>
          <p:nvPr>
            <p:ph type="sldNum" sz="quarter" idx="5"/>
          </p:nvPr>
        </p:nvSpPr>
        <p:spPr>
          <a:noFill/>
        </p:spPr>
        <p:txBody>
          <a:bodyPr/>
          <a:lstStyle/>
          <a:p>
            <a:fld id="{0B240643-B3CE-4774-A50C-40B6885368E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EF422B36-4230-4826-B7FA-280F9FFF7928}" type="slidenum">
              <a:rPr lang="en-US" sz="1200" b="0"/>
              <a:pPr algn="r" defTabSz="931863"/>
              <a:t>7</a:t>
            </a:fld>
            <a:endParaRPr lang="en-US" sz="1200" b="0"/>
          </a:p>
        </p:txBody>
      </p:sp>
      <p:sp>
        <p:nvSpPr>
          <p:cNvPr id="29698"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5" tIns="46588" rIns="93175" bIns="46588" anchor="b"/>
          <a:lstStyle/>
          <a:p>
            <a:pPr algn="r" defTabSz="931863"/>
            <a:fld id="{7D9EC5A8-5CC4-4EC9-B1C0-7CF32138DB3D}" type="slidenum">
              <a:rPr lang="en-US" sz="1200" b="0"/>
              <a:pPr algn="r" defTabSz="931863"/>
              <a:t>7</a:t>
            </a:fld>
            <a:endParaRPr lang="en-US" sz="1200" b="0"/>
          </a:p>
        </p:txBody>
      </p:sp>
      <p:sp>
        <p:nvSpPr>
          <p:cNvPr id="29699" name="Rectangle 2"/>
          <p:cNvSpPr>
            <a:spLocks noGrp="1" noRot="1" noChangeAspect="1" noChangeArrowheads="1" noTextEdit="1"/>
          </p:cNvSpPr>
          <p:nvPr>
            <p:ph type="sldImg"/>
          </p:nvPr>
        </p:nvSpPr>
        <p:spPr>
          <a:xfrm>
            <a:off x="1182688" y="698500"/>
            <a:ext cx="4646612" cy="3484563"/>
          </a:xfrm>
          <a:ln/>
        </p:spPr>
      </p:sp>
      <p:sp>
        <p:nvSpPr>
          <p:cNvPr id="29700" name="Rectangle 3"/>
          <p:cNvSpPr>
            <a:spLocks noGrp="1" noChangeArrowheads="1"/>
          </p:cNvSpPr>
          <p:nvPr>
            <p:ph type="body" idx="1"/>
          </p:nvPr>
        </p:nvSpPr>
        <p:spPr>
          <a:xfrm>
            <a:off x="935038" y="4414838"/>
            <a:ext cx="5140325" cy="4183062"/>
          </a:xfrm>
          <a:noFill/>
          <a:ln/>
        </p:spPr>
        <p:txBody>
          <a:bodyPr lIns="93175" tIns="46588" rIns="93175" bIns="46588"/>
          <a:lstStyle/>
          <a:p>
            <a:pPr eaLnBrk="1" hangingPunct="1">
              <a:buFontTx/>
              <a:buChar char="-"/>
            </a:pPr>
            <a:r>
              <a:rPr lang="en-US" smtClean="0"/>
              <a:t>Let’s go back to how social networking is profoundly altering the media landscape</a:t>
            </a:r>
          </a:p>
          <a:p>
            <a:pPr eaLnBrk="1" hangingPunct="1">
              <a:buFontTx/>
              <a:buChar char="-"/>
            </a:pPr>
            <a:r>
              <a:rPr lang="en-US" smtClean="0"/>
              <a:t>70% of 15-34s are on social networking sites!</a:t>
            </a:r>
          </a:p>
          <a:p>
            <a:pPr eaLnBrk="1" hangingPunct="1">
              <a:buFontTx/>
              <a:buChar char="-"/>
            </a:pPr>
            <a:r>
              <a:rPr lang="en-US" smtClean="0"/>
              <a:t>Keeping in mind that young people don’t actually have a lot of free time and that what they have is quite precious, we asked users how they’d spend 15 free minutes of time</a:t>
            </a:r>
          </a:p>
          <a:p>
            <a:pPr eaLnBrk="1" hangingPunct="1">
              <a:buFontTx/>
              <a:buChar char="•"/>
            </a:pPr>
            <a:r>
              <a:rPr lang="en-US" smtClean="0"/>
              <a:t>Social networking so important that it tops their preferred use of free time…  on par with the their holy grail, cell phones</a:t>
            </a:r>
          </a:p>
          <a:p>
            <a:pPr eaLnBrk="1" hangingPunct="1">
              <a:buFontTx/>
              <a:buChar char="•"/>
            </a:pPr>
            <a:r>
              <a:rPr lang="en-US" smtClean="0"/>
              <a:t>Look at this:  what’s the coolest thing in youth life?  An iPod for their music — and it’s way down the list;  social networking is </a:t>
            </a:r>
            <a:r>
              <a:rPr lang="en-US" i="1" smtClean="0"/>
              <a:t>twice as popular</a:t>
            </a:r>
            <a:r>
              <a:rPr lang="en-US" smtClean="0"/>
              <a:t> as console video games and MP3 players</a:t>
            </a:r>
          </a:p>
          <a:p>
            <a:pPr eaLnBrk="1" hangingPunct="1">
              <a:buFontTx/>
              <a:buChar char="•"/>
            </a:pPr>
            <a:r>
              <a:rPr lang="en-US" smtClean="0"/>
              <a:t>I spend all my time with teens and 20-somethings, and I had no idea it was going to be this big</a:t>
            </a:r>
          </a:p>
          <a:p>
            <a:pPr eaLnBrk="1" hangingPunct="1">
              <a:buFontTx/>
              <a:buChar char="•"/>
            </a:pPr>
            <a:r>
              <a:rPr lang="en-US" smtClean="0"/>
              <a:t>But, it does make sense:  we heard sites like MySpace described as serving as their default communication method… easy to send out a bulletin blast of news, to coordinate plans via IM;  much more likely to check for messages on SN sites than over email;   many leave profiles open in the background just to listen to their music</a:t>
            </a:r>
          </a:p>
          <a:p>
            <a:pPr eaLnBrk="1" hangingPunct="1">
              <a:buFontTx/>
              <a:buChar char="•"/>
            </a:pPr>
            <a:r>
              <a:rPr lang="en-US" smtClean="0"/>
              <a:t>Think about how profound this shift is in their media landscape:  social networking edges out TV and is on par with the cell phone; it’s remarkable.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4DFB40CA-F44B-483D-BA20-D47DCD2F49F8}" type="slidenum">
              <a:rPr lang="en-US" smtClean="0"/>
              <a:pPr/>
              <a:t>8</a:t>
            </a:fld>
            <a:endParaRPr lang="en-US" smtClean="0"/>
          </a:p>
        </p:txBody>
      </p:sp>
      <p:sp>
        <p:nvSpPr>
          <p:cNvPr id="31746" name="Rectangle 2"/>
          <p:cNvSpPr>
            <a:spLocks noGrp="1" noRot="1" noChangeAspect="1" noChangeArrowheads="1" noTextEdit="1"/>
          </p:cNvSpPr>
          <p:nvPr>
            <p:ph type="sldImg"/>
          </p:nvPr>
        </p:nvSpPr>
        <p:spPr>
          <a:xfrm>
            <a:off x="1184275" y="696913"/>
            <a:ext cx="4649788" cy="3487737"/>
          </a:xfrm>
          <a:ln/>
        </p:spPr>
      </p:sp>
      <p:sp>
        <p:nvSpPr>
          <p:cNvPr id="31747" name="Rectangle 3"/>
          <p:cNvSpPr>
            <a:spLocks noGrp="1" noChangeArrowheads="1"/>
          </p:cNvSpPr>
          <p:nvPr>
            <p:ph type="body" idx="1"/>
          </p:nvPr>
        </p:nvSpPr>
        <p:spPr>
          <a:xfrm>
            <a:off x="703263" y="4416425"/>
            <a:ext cx="5603875" cy="4183063"/>
          </a:xfrm>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7" rIns="93172" bIns="46587" anchor="b"/>
          <a:lstStyle/>
          <a:p>
            <a:pPr algn="r" defTabSz="930275"/>
            <a:fld id="{2E615D13-B233-44B0-B088-64846687270B}" type="slidenum">
              <a:rPr lang="en-US" sz="1200" b="0"/>
              <a:pPr algn="r" defTabSz="930275"/>
              <a:t>9</a:t>
            </a:fld>
            <a:endParaRPr lang="en-US" sz="1200" b="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701675" y="4416425"/>
            <a:ext cx="5607050" cy="4183063"/>
          </a:xfrm>
          <a:noFill/>
          <a:ln/>
        </p:spPr>
        <p:txBody>
          <a:bodyPr/>
          <a:lstStyle/>
          <a:p>
            <a:pPr eaLnBrk="1" hangingPunct="1">
              <a:buFontTx/>
              <a:buChar char="-"/>
            </a:pPr>
            <a:r>
              <a:rPr lang="en-US" smtClean="0"/>
              <a:t>Social networking isn’t just adjusting their media landscape</a:t>
            </a:r>
          </a:p>
          <a:p>
            <a:pPr eaLnBrk="1" hangingPunct="1">
              <a:buFontTx/>
              <a:buChar char="-"/>
            </a:pPr>
            <a:r>
              <a:rPr lang="en-US" smtClean="0"/>
              <a:t>It’s also having a profound impact on their media day</a:t>
            </a:r>
          </a:p>
          <a:p>
            <a:pPr eaLnBrk="1" hangingPunct="1">
              <a:buFontTx/>
              <a:buChar char="-"/>
            </a:pPr>
            <a:r>
              <a:rPr lang="en-US" smtClean="0"/>
              <a:t>Users excitedly describe that they’re always on SN sites…. </a:t>
            </a:r>
          </a:p>
          <a:p>
            <a:pPr eaLnBrk="1" hangingPunct="1">
              <a:buFontTx/>
              <a:buChar char="•"/>
            </a:pPr>
            <a:r>
              <a:rPr lang="en-US" smtClean="0"/>
              <a:t>Demands constant updating and participation, and there’s a sense of neglect and missed opportunity when they’re not staying current with their MySpace profile.</a:t>
            </a:r>
          </a:p>
          <a:p>
            <a:pPr lvl="1" eaLnBrk="1" hangingPunct="1">
              <a:buFontTx/>
              <a:buChar char="•"/>
            </a:pPr>
            <a:r>
              <a:rPr lang="en-US" smtClean="0"/>
              <a:t>Breakups require an almost immediate change in “relationship status” on MySpace; also, friendship status can be quickly updated by changing your “Top 8” (or whatever number of featured friends).</a:t>
            </a:r>
          </a:p>
          <a:p>
            <a:pPr eaLnBrk="1" hangingPunct="1">
              <a:buFontTx/>
              <a:buChar char="•"/>
            </a:pPr>
            <a:r>
              <a:rPr lang="en-US" smtClean="0"/>
              <a:t>On MySpace, users sense that anything can happen at any time. It can happen to you…or you can make it happen! “Drama” is always just around the corner </a:t>
            </a:r>
          </a:p>
          <a:p>
            <a:pPr eaLnBrk="1" hangingPunct="1"/>
            <a:endParaRPr lang="en-US" smtClean="0"/>
          </a:p>
          <a:p>
            <a:pPr eaLnBrk="1" hangingPunct="1"/>
            <a:r>
              <a:rPr lang="en-US" smtClean="0"/>
              <a:t>Qual anecdotes:  </a:t>
            </a:r>
          </a:p>
          <a:p>
            <a:pPr eaLnBrk="1" hangingPunct="1"/>
            <a:r>
              <a:rPr lang="en-US" smtClean="0"/>
              <a:t>- Must check site first thing in the morning when waking up</a:t>
            </a:r>
          </a:p>
          <a:p>
            <a:pPr eaLnBrk="1" hangingPunct="1">
              <a:buFontTx/>
              <a:buChar char="-"/>
            </a:pPr>
            <a:r>
              <a:rPr lang="en-US" smtClean="0"/>
              <a:t>“virtual lunch” — eating at desk, MySpace-ing with friends over IM</a:t>
            </a:r>
          </a:p>
          <a:p>
            <a:pPr eaLnBrk="1" hangingPunct="1">
              <a:buFontTx/>
              <a:buChar char="-"/>
            </a:pPr>
            <a:endParaRPr lang="en-US" smtClean="0"/>
          </a:p>
          <a:p>
            <a:pPr eaLnBrk="1" hangingPunct="1">
              <a:buFontTx/>
              <a:buChar char="-"/>
            </a:pPr>
            <a:r>
              <a:rPr lang="en-US" smtClean="0"/>
              <a:t>Transition:  Sean’s over-the-desk sign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_Title">
    <p:spTree>
      <p:nvGrpSpPr>
        <p:cNvPr id="1" name=""/>
        <p:cNvGrpSpPr/>
        <p:nvPr/>
      </p:nvGrpSpPr>
      <p:grpSpPr>
        <a:xfrm>
          <a:off x="0" y="0"/>
          <a:ext cx="0" cy="0"/>
          <a:chOff x="0" y="0"/>
          <a:chExt cx="0" cy="0"/>
        </a:xfrm>
      </p:grpSpPr>
      <p:sp>
        <p:nvSpPr>
          <p:cNvPr id="4" name="Rectangle 3"/>
          <p:cNvSpPr/>
          <p:nvPr/>
        </p:nvSpPr>
        <p:spPr>
          <a:xfrm>
            <a:off x="0" y="0"/>
            <a:ext cx="9144000" cy="4800600"/>
          </a:xfrm>
          <a:prstGeom prst="rect">
            <a:avLst/>
          </a:prstGeom>
          <a:gradFill>
            <a:gsLst>
              <a:gs pos="0">
                <a:srgbClr val="0090FF"/>
              </a:gs>
              <a:gs pos="100000">
                <a:srgbClr val="0032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5" name="Picture 11" descr="TEMPLATE_title_me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18" descr="Myspace-logo-blue.png"/>
          <p:cNvPicPr>
            <a:picLocks noChangeAspect="1"/>
          </p:cNvPicPr>
          <p:nvPr/>
        </p:nvPicPr>
        <p:blipFill>
          <a:blip r:embed="rId3"/>
          <a:srcRect/>
          <a:stretch>
            <a:fillRect/>
          </a:stretch>
        </p:blipFill>
        <p:spPr bwMode="auto">
          <a:xfrm>
            <a:off x="379413" y="6019800"/>
            <a:ext cx="2927350" cy="5080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7391400" y="6197600"/>
            <a:ext cx="1371600" cy="1588"/>
          </a:xfrm>
          <a:prstGeom prst="line">
            <a:avLst/>
          </a:prstGeom>
          <a:noFill/>
          <a:ln w="12700" algn="ctr">
            <a:solidFill>
              <a:schemeClr val="accent1"/>
            </a:solidFill>
            <a:round/>
            <a:headEnd/>
            <a:tailEnd/>
          </a:ln>
        </p:spPr>
      </p:cxnSp>
      <p:sp>
        <p:nvSpPr>
          <p:cNvPr id="16" name="Title 1"/>
          <p:cNvSpPr>
            <a:spLocks noGrp="1"/>
          </p:cNvSpPr>
          <p:nvPr>
            <p:ph type="ctrTitle"/>
          </p:nvPr>
        </p:nvSpPr>
        <p:spPr>
          <a:xfrm>
            <a:off x="4510314" y="5072743"/>
            <a:ext cx="4354286" cy="1066800"/>
          </a:xfrm>
          <a:prstGeom prst="rect">
            <a:avLst/>
          </a:prstGeom>
        </p:spPr>
        <p:txBody>
          <a:bodyPr anchor="b"/>
          <a:lstStyle>
            <a:lvl1pPr algn="r">
              <a:defRPr sz="2600" b="1">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19" name="Subtitle 2"/>
          <p:cNvSpPr>
            <a:spLocks noGrp="1"/>
          </p:cNvSpPr>
          <p:nvPr>
            <p:ph type="subTitle" idx="1"/>
          </p:nvPr>
        </p:nvSpPr>
        <p:spPr>
          <a:xfrm>
            <a:off x="4495800" y="6248400"/>
            <a:ext cx="4368800" cy="533400"/>
          </a:xfrm>
          <a:prstGeom prst="rect">
            <a:avLst/>
          </a:prstGeom>
        </p:spPr>
        <p:txBody>
          <a:bodyPr/>
          <a:lstStyle>
            <a:lvl1pPr marL="0" indent="0" algn="r">
              <a:buNone/>
              <a:defRPr sz="1800" b="0">
                <a:solidFill>
                  <a:schemeClr val="accent1"/>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_Progra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3"/>
          </p:nvPr>
        </p:nvSpPr>
        <p:spPr>
          <a:xfrm>
            <a:off x="228600" y="1371600"/>
            <a:ext cx="4267200" cy="5029200"/>
          </a:xfrm>
          <a:prstGeom prst="rect">
            <a:avLst/>
          </a:prstGeom>
        </p:spPr>
        <p:txBody>
          <a:bodyPr/>
          <a:lstStyle>
            <a:lvl1pPr marL="0" indent="0">
              <a:spcBef>
                <a:spcPts val="800"/>
              </a:spcBef>
              <a:buClr>
                <a:schemeClr val="tx1"/>
              </a:buClr>
              <a:buNone/>
              <a:defRPr sz="2000">
                <a:solidFill>
                  <a:schemeClr val="tx1"/>
                </a:solidFill>
              </a:defRPr>
            </a:lvl1pPr>
            <a:lvl2pPr marL="0" indent="0">
              <a:spcBef>
                <a:spcPts val="600"/>
              </a:spcBef>
              <a:buClr>
                <a:schemeClr val="tx1"/>
              </a:buClr>
              <a:buNone/>
              <a:defRPr sz="1800"/>
            </a:lvl2pPr>
            <a:lvl3pPr marL="231775" indent="-231775">
              <a:spcBef>
                <a:spcPts val="600"/>
              </a:spcBef>
              <a:buClr>
                <a:schemeClr val="tx1"/>
              </a:buClr>
              <a:buFont typeface="Arial" pitchFamily="34" charset="0"/>
              <a:buChar char="•"/>
              <a:defRPr sz="1600"/>
            </a:lvl3pPr>
            <a:lvl4pPr marL="1147763" indent="-233363">
              <a:spcBef>
                <a:spcPts val="600"/>
              </a:spcBef>
              <a:buClr>
                <a:schemeClr val="tx1"/>
              </a:buClr>
              <a:defRPr sz="1200"/>
            </a:lvl4pPr>
            <a:lvl5pPr marL="1490663" indent="-234950">
              <a:spcBef>
                <a:spcPts val="600"/>
              </a:spcBef>
              <a:buClr>
                <a:schemeClr val="tx1"/>
              </a:buClr>
              <a:defRPr sz="11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10"/>
          <p:cNvSpPr>
            <a:spLocks noGrp="1"/>
          </p:cNvSpPr>
          <p:nvPr>
            <p:ph type="body" sz="quarter" idx="15"/>
          </p:nvPr>
        </p:nvSpPr>
        <p:spPr>
          <a:xfrm>
            <a:off x="4572000" y="4419600"/>
            <a:ext cx="4419600" cy="2286000"/>
          </a:xfrm>
          <a:solidFill>
            <a:schemeClr val="accent3">
              <a:lumMod val="40000"/>
              <a:lumOff val="60000"/>
            </a:schemeClr>
          </a:solidFill>
        </p:spPr>
        <p:txBody>
          <a:bodyPr lIns="182880" anchor="ctr"/>
          <a:lstStyle>
            <a:lvl1pPr marL="0" indent="0">
              <a:defRPr sz="1600"/>
            </a:lvl1pPr>
            <a:lvl2pPr marL="231775" indent="-231775">
              <a:defRPr sz="1400"/>
            </a:lvl2pPr>
            <a:lvl3pPr marL="625475" indent="-220663">
              <a:defRPr sz="1100"/>
            </a:lvl3pPr>
            <a:lvl4pPr marL="914400" indent="-231775">
              <a:defRPr sz="1050"/>
            </a:lvl4pPr>
            <a:lvl5pPr marL="1203325" indent="-231775">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8"/>
          <p:cNvSpPr>
            <a:spLocks noGrp="1"/>
          </p:cNvSpPr>
          <p:nvPr>
            <p:ph type="pic" sz="quarter" idx="14"/>
          </p:nvPr>
        </p:nvSpPr>
        <p:spPr>
          <a:xfrm>
            <a:off x="4572000" y="1371600"/>
            <a:ext cx="4419600" cy="3048000"/>
          </a:xfrm>
        </p:spPr>
        <p:txBody>
          <a:bodyPr/>
          <a:lstStyle/>
          <a:p>
            <a:pPr lvl="0"/>
            <a:endParaRPr lang="en-US" noProof="0" dirty="0"/>
          </a:p>
        </p:txBody>
      </p:sp>
      <p:sp>
        <p:nvSpPr>
          <p:cNvPr id="9" name="Footer Placeholder 2"/>
          <p:cNvSpPr>
            <a:spLocks noGrp="1"/>
          </p:cNvSpPr>
          <p:nvPr>
            <p:ph type="ftr" sz="quarter" idx="16"/>
          </p:nvPr>
        </p:nvSpPr>
        <p:spPr>
          <a:xfrm>
            <a:off x="79375" y="6483350"/>
            <a:ext cx="4492625" cy="292100"/>
          </a:xfr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gram_Summary">
    <p:spTree>
      <p:nvGrpSpPr>
        <p:cNvPr id="1" name=""/>
        <p:cNvGrpSpPr/>
        <p:nvPr/>
      </p:nvGrpSpPr>
      <p:grpSpPr>
        <a:xfrm>
          <a:off x="0" y="0"/>
          <a:ext cx="0" cy="0"/>
          <a:chOff x="0" y="0"/>
          <a:chExt cx="0" cy="0"/>
        </a:xfrm>
      </p:grpSpPr>
      <p:sp>
        <p:nvSpPr>
          <p:cNvPr id="13" name="Text Box 2"/>
          <p:cNvSpPr txBox="1">
            <a:spLocks noChangeArrowheads="1"/>
          </p:cNvSpPr>
          <p:nvPr userDrawn="1"/>
        </p:nvSpPr>
        <p:spPr bwMode="auto">
          <a:xfrm>
            <a:off x="9021763" y="6643688"/>
            <a:ext cx="184150" cy="214312"/>
          </a:xfrm>
          <a:prstGeom prst="rect">
            <a:avLst/>
          </a:prstGeom>
          <a:noFill/>
          <a:ln w="9525">
            <a:noFill/>
            <a:miter lim="800000"/>
            <a:headEnd/>
            <a:tailEnd/>
          </a:ln>
        </p:spPr>
        <p:txBody>
          <a:bodyPr wrap="none">
            <a:spAutoFit/>
          </a:bodyPr>
          <a:lstStyle/>
          <a:p>
            <a:pPr algn="r">
              <a:defRPr/>
            </a:pPr>
            <a:endParaRPr lang="en-US" sz="800" dirty="0">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13"/>
          <p:cNvSpPr>
            <a:spLocks noGrp="1"/>
          </p:cNvSpPr>
          <p:nvPr>
            <p:ph type="body" sz="quarter" idx="11"/>
          </p:nvPr>
        </p:nvSpPr>
        <p:spPr>
          <a:xfrm>
            <a:off x="76200" y="1295400"/>
            <a:ext cx="2947416" cy="304800"/>
          </a:xfrm>
          <a:solidFill>
            <a:schemeClr val="accent1"/>
          </a:solidFill>
          <a:ln>
            <a:noFill/>
          </a:ln>
        </p:spPr>
        <p:txBody>
          <a:bodyPr lIns="0" tIns="0" rIns="0" bIns="0" anchor="ctr"/>
          <a:lstStyle>
            <a:lvl1pPr algn="ctr">
              <a:defRPr sz="1400">
                <a:solidFill>
                  <a:schemeClr val="bg1"/>
                </a:solidFill>
              </a:defRPr>
            </a:lvl1pPr>
            <a:lvl2pPr>
              <a:defRPr sz="1200">
                <a:solidFill>
                  <a:schemeClr val="bg1"/>
                </a:solidFill>
              </a:defRPr>
            </a:lvl2pPr>
            <a:lvl3pPr>
              <a:defRPr sz="1050">
                <a:solidFill>
                  <a:schemeClr val="bg1"/>
                </a:solidFill>
              </a:defRPr>
            </a:lvl3pPr>
            <a:lvl4pPr>
              <a:defRPr sz="1000">
                <a:solidFill>
                  <a:schemeClr val="bg1"/>
                </a:solidFill>
              </a:defRPr>
            </a:lvl4pPr>
            <a:lvl5pPr>
              <a:defRPr sz="900">
                <a:solidFill>
                  <a:schemeClr val="bg1"/>
                </a:solidFill>
              </a:defRPr>
            </a:lvl5pPr>
          </a:lstStyle>
          <a:p>
            <a:pPr lvl="0"/>
            <a:r>
              <a:rPr lang="en-US" dirty="0" smtClean="0"/>
              <a:t>Click to edit Master text styles</a:t>
            </a:r>
          </a:p>
        </p:txBody>
      </p:sp>
      <p:sp>
        <p:nvSpPr>
          <p:cNvPr id="8" name="Text Placeholder 13"/>
          <p:cNvSpPr>
            <a:spLocks noGrp="1"/>
          </p:cNvSpPr>
          <p:nvPr>
            <p:ph type="body" sz="quarter" idx="12"/>
          </p:nvPr>
        </p:nvSpPr>
        <p:spPr>
          <a:xfrm>
            <a:off x="3098292" y="1295400"/>
            <a:ext cx="2947416" cy="304800"/>
          </a:xfrm>
          <a:solidFill>
            <a:schemeClr val="accent1"/>
          </a:solidFill>
          <a:ln>
            <a:noFill/>
          </a:ln>
        </p:spPr>
        <p:txBody>
          <a:bodyPr lIns="0" tIns="0" rIns="0" bIns="0" anchor="ctr"/>
          <a:lstStyle>
            <a:lvl1pPr algn="ctr">
              <a:defRPr sz="1400">
                <a:solidFill>
                  <a:schemeClr val="bg1"/>
                </a:solidFill>
              </a:defRPr>
            </a:lvl1pPr>
            <a:lvl2pPr>
              <a:defRPr sz="1200">
                <a:solidFill>
                  <a:schemeClr val="bg1"/>
                </a:solidFill>
              </a:defRPr>
            </a:lvl2pPr>
            <a:lvl3pPr>
              <a:defRPr sz="1050">
                <a:solidFill>
                  <a:schemeClr val="bg1"/>
                </a:solidFill>
              </a:defRPr>
            </a:lvl3pPr>
            <a:lvl4pPr>
              <a:defRPr sz="1000">
                <a:solidFill>
                  <a:schemeClr val="bg1"/>
                </a:solidFill>
              </a:defRPr>
            </a:lvl4pPr>
            <a:lvl5pPr>
              <a:defRPr sz="900">
                <a:solidFill>
                  <a:schemeClr val="bg1"/>
                </a:solidFill>
              </a:defRPr>
            </a:lvl5pPr>
          </a:lstStyle>
          <a:p>
            <a:pPr lvl="0"/>
            <a:r>
              <a:rPr lang="en-US" dirty="0" smtClean="0"/>
              <a:t>Click to edit Master text styles</a:t>
            </a:r>
          </a:p>
        </p:txBody>
      </p:sp>
      <p:sp>
        <p:nvSpPr>
          <p:cNvPr id="9" name="Text Placeholder 13"/>
          <p:cNvSpPr>
            <a:spLocks noGrp="1"/>
          </p:cNvSpPr>
          <p:nvPr>
            <p:ph type="body" sz="quarter" idx="13"/>
          </p:nvPr>
        </p:nvSpPr>
        <p:spPr>
          <a:xfrm>
            <a:off x="6120384" y="1295400"/>
            <a:ext cx="2947416" cy="304800"/>
          </a:xfrm>
          <a:solidFill>
            <a:schemeClr val="accent1"/>
          </a:solidFill>
          <a:ln>
            <a:noFill/>
          </a:ln>
        </p:spPr>
        <p:txBody>
          <a:bodyPr lIns="0" tIns="0" rIns="0" bIns="0" anchor="ctr"/>
          <a:lstStyle>
            <a:lvl1pPr algn="ctr">
              <a:defRPr sz="1400">
                <a:solidFill>
                  <a:schemeClr val="bg1"/>
                </a:solidFill>
              </a:defRPr>
            </a:lvl1pPr>
            <a:lvl2pPr>
              <a:defRPr sz="1200">
                <a:solidFill>
                  <a:schemeClr val="bg1"/>
                </a:solidFill>
              </a:defRPr>
            </a:lvl2pPr>
            <a:lvl3pPr>
              <a:defRPr sz="1050">
                <a:solidFill>
                  <a:schemeClr val="bg1"/>
                </a:solidFill>
              </a:defRPr>
            </a:lvl3pPr>
            <a:lvl4pPr>
              <a:defRPr sz="1000">
                <a:solidFill>
                  <a:schemeClr val="bg1"/>
                </a:solidFill>
              </a:defRPr>
            </a:lvl4pPr>
            <a:lvl5pPr>
              <a:defRPr sz="900">
                <a:solidFill>
                  <a:schemeClr val="bg1"/>
                </a:solidFill>
              </a:defRPr>
            </a:lvl5pPr>
          </a:lstStyle>
          <a:p>
            <a:pPr lvl="0"/>
            <a:r>
              <a:rPr lang="en-US" dirty="0" smtClean="0"/>
              <a:t>Click to edit Master text styles</a:t>
            </a:r>
          </a:p>
        </p:txBody>
      </p:sp>
      <p:sp>
        <p:nvSpPr>
          <p:cNvPr id="10" name="Text Placeholder 17"/>
          <p:cNvSpPr>
            <a:spLocks noGrp="1"/>
          </p:cNvSpPr>
          <p:nvPr>
            <p:ph type="body" sz="quarter" idx="14"/>
          </p:nvPr>
        </p:nvSpPr>
        <p:spPr>
          <a:xfrm>
            <a:off x="152400" y="1706880"/>
            <a:ext cx="5029200" cy="3218688"/>
          </a:xfrm>
        </p:spPr>
        <p:txBody>
          <a:bodyPr/>
          <a:lstStyle>
            <a:lvl1pPr>
              <a:defRPr sz="2000"/>
            </a:lvl1pPr>
            <a:lvl2pPr marL="0" indent="0">
              <a:buNone/>
              <a:defRPr sz="1800"/>
            </a:lvl2pPr>
            <a:lvl3pPr marL="341313" indent="-169863">
              <a:buFont typeface="Arial" pitchFamily="34" charset="0"/>
              <a:buChar char="•"/>
              <a:defRPr/>
            </a:lvl3pPr>
            <a:lvl4pPr marL="682625" indent="-219075">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20"/>
          <p:cNvSpPr>
            <a:spLocks noGrp="1"/>
          </p:cNvSpPr>
          <p:nvPr>
            <p:ph type="body" sz="quarter" idx="15"/>
          </p:nvPr>
        </p:nvSpPr>
        <p:spPr>
          <a:xfrm>
            <a:off x="100584" y="4998720"/>
            <a:ext cx="5056632" cy="1758696"/>
          </a:xfrm>
          <a:solidFill>
            <a:schemeClr val="accent3">
              <a:lumMod val="40000"/>
              <a:lumOff val="60000"/>
            </a:schemeClr>
          </a:solidFill>
        </p:spPr>
        <p:txBody>
          <a:bodyPr lIns="182880" tIns="91440" rIns="182880" bIns="91440"/>
          <a:lstStyle>
            <a:lvl1pPr>
              <a:defRPr sz="1600"/>
            </a:lvl1pPr>
            <a:lvl2pPr>
              <a:defRPr sz="1400"/>
            </a:lvl2pPr>
            <a:lvl3pPr>
              <a:defRPr sz="1100"/>
            </a:lvl3pPr>
            <a:lvl4pPr>
              <a:defRPr sz="105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4"/>
          <p:cNvSpPr>
            <a:spLocks noGrp="1"/>
          </p:cNvSpPr>
          <p:nvPr>
            <p:ph type="pic" sz="quarter" idx="16"/>
          </p:nvPr>
        </p:nvSpPr>
        <p:spPr>
          <a:xfrm>
            <a:off x="5257800" y="1676400"/>
            <a:ext cx="3810000" cy="5081016"/>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side bullets">
    <p:spTree>
      <p:nvGrpSpPr>
        <p:cNvPr id="1" name=""/>
        <p:cNvGrpSpPr/>
        <p:nvPr/>
      </p:nvGrpSpPr>
      <p:grpSpPr>
        <a:xfrm>
          <a:off x="0" y="0"/>
          <a:ext cx="0" cy="0"/>
          <a:chOff x="0" y="0"/>
          <a:chExt cx="0" cy="0"/>
        </a:xfrm>
      </p:grpSpPr>
      <p:sp>
        <p:nvSpPr>
          <p:cNvPr id="15" name="Title 1"/>
          <p:cNvSpPr>
            <a:spLocks noGrp="1"/>
          </p:cNvSpPr>
          <p:nvPr>
            <p:ph type="title"/>
          </p:nvPr>
        </p:nvSpPr>
        <p:spPr>
          <a:xfrm>
            <a:off x="91440" y="88900"/>
            <a:ext cx="7833360" cy="990600"/>
          </a:xfrm>
          <a:prstGeom prst="rect">
            <a:avLst/>
          </a:prstGeom>
        </p:spPr>
        <p:txBody>
          <a:bodyPr/>
          <a:lstStyle>
            <a:lvl1pPr>
              <a:defRPr sz="2600"/>
            </a:lvl1pPr>
          </a:lstStyle>
          <a:p>
            <a:r>
              <a:rPr lang="en-US" smtClean="0"/>
              <a:t>Click to edit Master title style</a:t>
            </a:r>
            <a:endParaRPr lang="en-US" dirty="0"/>
          </a:p>
        </p:txBody>
      </p:sp>
      <p:sp>
        <p:nvSpPr>
          <p:cNvPr id="7" name="Content Placeholder 2"/>
          <p:cNvSpPr>
            <a:spLocks noGrp="1"/>
          </p:cNvSpPr>
          <p:nvPr>
            <p:ph idx="13"/>
          </p:nvPr>
        </p:nvSpPr>
        <p:spPr>
          <a:xfrm>
            <a:off x="228600" y="1371600"/>
            <a:ext cx="42672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8"/>
          <p:cNvSpPr>
            <a:spLocks noGrp="1"/>
          </p:cNvSpPr>
          <p:nvPr>
            <p:ph type="ftr" sz="quarter" idx="14"/>
          </p:nvPr>
        </p:nvSpPr>
        <p:spPr/>
        <p:txBody>
          <a:bodyPr/>
          <a:lstStyle>
            <a:lvl1pPr>
              <a:defRPr/>
            </a:lvl1pPr>
          </a:lstStyle>
          <a:p>
            <a:pPr>
              <a:defRPr/>
            </a:pPr>
            <a:endParaRPr lang="en-US"/>
          </a:p>
        </p:txBody>
      </p:sp>
      <p:sp>
        <p:nvSpPr>
          <p:cNvPr id="5" name="Slide Number Placeholder 7"/>
          <p:cNvSpPr>
            <a:spLocks noGrp="1"/>
          </p:cNvSpPr>
          <p:nvPr>
            <p:ph type="sldNum" sz="quarter" idx="15"/>
          </p:nvPr>
        </p:nvSpPr>
        <p:spPr/>
        <p:txBody>
          <a:bodyPr/>
          <a:lstStyle>
            <a:lvl1pPr>
              <a:defRPr/>
            </a:lvl1pPr>
          </a:lstStyle>
          <a:p>
            <a:pPr>
              <a:defRPr/>
            </a:pPr>
            <a:fld id="{120DFB6C-8D0A-4DB2-A4CB-3B1C3912190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_subheader">
    <p:spTree>
      <p:nvGrpSpPr>
        <p:cNvPr id="1" name=""/>
        <p:cNvGrpSpPr/>
        <p:nvPr/>
      </p:nvGrpSpPr>
      <p:grpSpPr>
        <a:xfrm>
          <a:off x="0" y="0"/>
          <a:ext cx="0" cy="0"/>
          <a:chOff x="0" y="0"/>
          <a:chExt cx="0" cy="0"/>
        </a:xfrm>
      </p:grpSpPr>
      <p:sp>
        <p:nvSpPr>
          <p:cNvPr id="4" name="Rectangle 3"/>
          <p:cNvSpPr/>
          <p:nvPr/>
        </p:nvSpPr>
        <p:spPr>
          <a:xfrm>
            <a:off x="0" y="0"/>
            <a:ext cx="9144000" cy="4800600"/>
          </a:xfrm>
          <a:prstGeom prst="rect">
            <a:avLst/>
          </a:prstGeom>
          <a:gradFill>
            <a:gsLst>
              <a:gs pos="0">
                <a:srgbClr val="0090FF"/>
              </a:gs>
              <a:gs pos="100000">
                <a:srgbClr val="0032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5" name="Picture 11" descr="TEMPLATE_title_me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Connector 6"/>
          <p:cNvCxnSpPr>
            <a:cxnSpLocks noChangeShapeType="1"/>
          </p:cNvCxnSpPr>
          <p:nvPr userDrawn="1"/>
        </p:nvCxnSpPr>
        <p:spPr bwMode="auto">
          <a:xfrm>
            <a:off x="7391400" y="6197600"/>
            <a:ext cx="1371600" cy="1588"/>
          </a:xfrm>
          <a:prstGeom prst="line">
            <a:avLst/>
          </a:prstGeom>
          <a:noFill/>
          <a:ln w="12700" algn="ctr">
            <a:solidFill>
              <a:schemeClr val="accent1"/>
            </a:solidFill>
            <a:round/>
            <a:headEnd/>
            <a:tailEnd/>
          </a:ln>
        </p:spPr>
      </p:cxnSp>
      <p:sp>
        <p:nvSpPr>
          <p:cNvPr id="16" name="Title 1"/>
          <p:cNvSpPr>
            <a:spLocks noGrp="1"/>
          </p:cNvSpPr>
          <p:nvPr>
            <p:ph type="ctrTitle"/>
          </p:nvPr>
        </p:nvSpPr>
        <p:spPr>
          <a:xfrm>
            <a:off x="4510314" y="5072743"/>
            <a:ext cx="4354286" cy="1066800"/>
          </a:xfrm>
          <a:prstGeom prst="rect">
            <a:avLst/>
          </a:prstGeom>
        </p:spPr>
        <p:txBody>
          <a:bodyPr anchor="b"/>
          <a:lstStyle>
            <a:lvl1pPr algn="r">
              <a:defRPr sz="2600" b="1">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19" name="Subtitle 2"/>
          <p:cNvSpPr>
            <a:spLocks noGrp="1"/>
          </p:cNvSpPr>
          <p:nvPr>
            <p:ph type="subTitle" idx="1"/>
          </p:nvPr>
        </p:nvSpPr>
        <p:spPr>
          <a:xfrm>
            <a:off x="4495800" y="6248400"/>
            <a:ext cx="4368800" cy="533400"/>
          </a:xfrm>
          <a:prstGeom prst="rect">
            <a:avLst/>
          </a:prstGeom>
        </p:spPr>
        <p:txBody>
          <a:bodyPr/>
          <a:lstStyle>
            <a:lvl1pPr marL="0" indent="0" algn="r">
              <a:buNone/>
              <a:defRPr sz="1800" b="0">
                <a:solidFill>
                  <a:schemeClr val="accent1"/>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_no_subheader">
    <p:spTree>
      <p:nvGrpSpPr>
        <p:cNvPr id="1" name=""/>
        <p:cNvGrpSpPr/>
        <p:nvPr/>
      </p:nvGrpSpPr>
      <p:grpSpPr>
        <a:xfrm>
          <a:off x="0" y="0"/>
          <a:ext cx="0" cy="0"/>
          <a:chOff x="0" y="0"/>
          <a:chExt cx="0" cy="0"/>
        </a:xfrm>
      </p:grpSpPr>
      <p:sp>
        <p:nvSpPr>
          <p:cNvPr id="3" name="Rectangle 2"/>
          <p:cNvSpPr/>
          <p:nvPr/>
        </p:nvSpPr>
        <p:spPr>
          <a:xfrm>
            <a:off x="0" y="0"/>
            <a:ext cx="9144000" cy="4800600"/>
          </a:xfrm>
          <a:prstGeom prst="rect">
            <a:avLst/>
          </a:prstGeom>
          <a:gradFill>
            <a:gsLst>
              <a:gs pos="0">
                <a:srgbClr val="0090FF"/>
              </a:gs>
              <a:gs pos="100000">
                <a:srgbClr val="0032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4" name="Picture 11" descr="TEMPLATE_title_me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 name="Title 1"/>
          <p:cNvSpPr>
            <a:spLocks noGrp="1"/>
          </p:cNvSpPr>
          <p:nvPr>
            <p:ph type="ctrTitle"/>
          </p:nvPr>
        </p:nvSpPr>
        <p:spPr>
          <a:xfrm>
            <a:off x="4510314" y="5072743"/>
            <a:ext cx="4354286" cy="1066800"/>
          </a:xfrm>
          <a:prstGeom prst="rect">
            <a:avLst/>
          </a:prstGeom>
        </p:spPr>
        <p:txBody>
          <a:bodyPr anchor="b"/>
          <a:lstStyle>
            <a:lvl1pPr algn="r">
              <a:defRPr sz="2600" b="1">
                <a:solidFill>
                  <a:schemeClr val="accent1"/>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_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88900"/>
            <a:ext cx="6766560" cy="990600"/>
          </a:xfrm>
          <a:prstGeom prst="rect">
            <a:avLst/>
          </a:prstGeom>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8"/>
          <p:cNvSpPr>
            <a:spLocks noGrp="1"/>
          </p:cNvSpPr>
          <p:nvPr>
            <p:ph type="ftr" sz="quarter"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DE900788-0ECE-40FB-A6F3-E8437DF5842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ed_content_LEFT">
    <p:spTree>
      <p:nvGrpSpPr>
        <p:cNvPr id="1" name=""/>
        <p:cNvGrpSpPr/>
        <p:nvPr/>
      </p:nvGrpSpPr>
      <p:grpSpPr>
        <a:xfrm>
          <a:off x="0" y="0"/>
          <a:ext cx="0" cy="0"/>
          <a:chOff x="0" y="0"/>
          <a:chExt cx="0" cy="0"/>
        </a:xfrm>
      </p:grpSpPr>
      <p:sp>
        <p:nvSpPr>
          <p:cNvPr id="15" name="Title 1"/>
          <p:cNvSpPr>
            <a:spLocks noGrp="1"/>
          </p:cNvSpPr>
          <p:nvPr>
            <p:ph type="title"/>
          </p:nvPr>
        </p:nvSpPr>
        <p:spPr>
          <a:xfrm>
            <a:off x="91440" y="88900"/>
            <a:ext cx="6766560" cy="990600"/>
          </a:xfrm>
          <a:prstGeom prst="rect">
            <a:avLst/>
          </a:prstGeom>
        </p:spPr>
        <p:txBody>
          <a:bodyPr/>
          <a:lstStyle>
            <a:lvl1pPr>
              <a:defRPr sz="2600"/>
            </a:lvl1pPr>
          </a:lstStyle>
          <a:p>
            <a:r>
              <a:rPr lang="en-US" smtClean="0"/>
              <a:t>Click to edit Master title style</a:t>
            </a:r>
            <a:endParaRPr lang="en-US" dirty="0"/>
          </a:p>
        </p:txBody>
      </p:sp>
      <p:sp>
        <p:nvSpPr>
          <p:cNvPr id="7" name="Content Placeholder 2"/>
          <p:cNvSpPr>
            <a:spLocks noGrp="1"/>
          </p:cNvSpPr>
          <p:nvPr>
            <p:ph idx="13"/>
          </p:nvPr>
        </p:nvSpPr>
        <p:spPr>
          <a:xfrm>
            <a:off x="228600" y="1371600"/>
            <a:ext cx="42672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8"/>
          <p:cNvSpPr>
            <a:spLocks noGrp="1"/>
          </p:cNvSpPr>
          <p:nvPr>
            <p:ph type="ftr" sz="quarter" idx="14"/>
          </p:nvPr>
        </p:nvSpPr>
        <p:spPr/>
        <p:txBody>
          <a:bodyPr/>
          <a:lstStyle>
            <a:lvl1pPr>
              <a:defRPr/>
            </a:lvl1pPr>
          </a:lstStyle>
          <a:p>
            <a:pPr>
              <a:defRPr/>
            </a:pPr>
            <a:endParaRPr lang="en-US"/>
          </a:p>
        </p:txBody>
      </p:sp>
      <p:sp>
        <p:nvSpPr>
          <p:cNvPr id="5" name="Slide Number Placeholder 7"/>
          <p:cNvSpPr>
            <a:spLocks noGrp="1"/>
          </p:cNvSpPr>
          <p:nvPr>
            <p:ph type="sldNum" sz="quarter" idx="15"/>
          </p:nvPr>
        </p:nvSpPr>
        <p:spPr/>
        <p:txBody>
          <a:bodyPr/>
          <a:lstStyle>
            <a:lvl1pPr>
              <a:defRPr/>
            </a:lvl1pPr>
          </a:lstStyle>
          <a:p>
            <a:pPr>
              <a:defRPr/>
            </a:pPr>
            <a:fld id="{3B14B8EA-43E3-4444-8EBD-BA7C95CDE9F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ed_content_RIGHT">
    <p:spTree>
      <p:nvGrpSpPr>
        <p:cNvPr id="1" name=""/>
        <p:cNvGrpSpPr/>
        <p:nvPr/>
      </p:nvGrpSpPr>
      <p:grpSpPr>
        <a:xfrm>
          <a:off x="0" y="0"/>
          <a:ext cx="0" cy="0"/>
          <a:chOff x="0" y="0"/>
          <a:chExt cx="0" cy="0"/>
        </a:xfrm>
      </p:grpSpPr>
      <p:sp>
        <p:nvSpPr>
          <p:cNvPr id="15" name="Title 1"/>
          <p:cNvSpPr>
            <a:spLocks noGrp="1"/>
          </p:cNvSpPr>
          <p:nvPr>
            <p:ph type="title"/>
          </p:nvPr>
        </p:nvSpPr>
        <p:spPr>
          <a:xfrm>
            <a:off x="91440" y="88900"/>
            <a:ext cx="6766560" cy="990600"/>
          </a:xfrm>
          <a:prstGeom prst="rect">
            <a:avLst/>
          </a:prstGeom>
        </p:spPr>
        <p:txBody>
          <a:bodyPr/>
          <a:lstStyle>
            <a:lvl1pPr>
              <a:defRPr sz="2600">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724400" y="1371600"/>
            <a:ext cx="41910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8"/>
          <p:cNvSpPr>
            <a:spLocks noGrp="1"/>
          </p:cNvSpPr>
          <p:nvPr>
            <p:ph type="ftr" sz="quarter" idx="10"/>
          </p:nvPr>
        </p:nvSpPr>
        <p:spPr>
          <a:xfrm>
            <a:off x="4343400" y="6483350"/>
            <a:ext cx="4733925" cy="292100"/>
          </a:xfrm>
        </p:spPr>
        <p:txBody>
          <a:bodyPr/>
          <a:lstStyle>
            <a:lvl1pPr algn="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_content_2COLUMNS">
    <p:spTree>
      <p:nvGrpSpPr>
        <p:cNvPr id="1" name=""/>
        <p:cNvGrpSpPr/>
        <p:nvPr/>
      </p:nvGrpSpPr>
      <p:grpSpPr>
        <a:xfrm>
          <a:off x="0" y="0"/>
          <a:ext cx="0" cy="0"/>
          <a:chOff x="0" y="0"/>
          <a:chExt cx="0" cy="0"/>
        </a:xfrm>
      </p:grpSpPr>
      <p:sp>
        <p:nvSpPr>
          <p:cNvPr id="15" name="Title 1"/>
          <p:cNvSpPr>
            <a:spLocks noGrp="1"/>
          </p:cNvSpPr>
          <p:nvPr>
            <p:ph type="title"/>
          </p:nvPr>
        </p:nvSpPr>
        <p:spPr>
          <a:xfrm>
            <a:off x="91440" y="88900"/>
            <a:ext cx="6766560" cy="990600"/>
          </a:xfrm>
          <a:prstGeom prst="rect">
            <a:avLst/>
          </a:prstGeom>
        </p:spPr>
        <p:txBody>
          <a:bodyPr/>
          <a:lstStyle>
            <a:lvl1pPr>
              <a:defRPr sz="2600"/>
            </a:lvl1pPr>
          </a:lstStyle>
          <a:p>
            <a:r>
              <a:rPr lang="en-US" smtClean="0"/>
              <a:t>Click to edit Master title style</a:t>
            </a:r>
            <a:endParaRPr lang="en-US" dirty="0"/>
          </a:p>
        </p:txBody>
      </p:sp>
      <p:sp>
        <p:nvSpPr>
          <p:cNvPr id="7" name="Content Placeholder 2"/>
          <p:cNvSpPr>
            <a:spLocks noGrp="1"/>
          </p:cNvSpPr>
          <p:nvPr>
            <p:ph idx="13"/>
          </p:nvPr>
        </p:nvSpPr>
        <p:spPr>
          <a:xfrm>
            <a:off x="228600" y="1371600"/>
            <a:ext cx="42672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a:xfrm>
            <a:off x="4724400" y="1371600"/>
            <a:ext cx="4191000" cy="50292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8"/>
          <p:cNvSpPr>
            <a:spLocks noGrp="1"/>
          </p:cNvSpPr>
          <p:nvPr>
            <p:ph type="ftr" sz="quarter" idx="15"/>
          </p:nvPr>
        </p:nvSpPr>
        <p:spPr/>
        <p:txBody>
          <a:bodyPr/>
          <a:lstStyle>
            <a:lvl1pPr>
              <a:defRPr/>
            </a:lvl1pPr>
          </a:lstStyle>
          <a:p>
            <a:pPr>
              <a:defRPr/>
            </a:pPr>
            <a:endParaRPr lang="en-US"/>
          </a:p>
        </p:txBody>
      </p:sp>
      <p:sp>
        <p:nvSpPr>
          <p:cNvPr id="6" name="Slide Number Placeholder 7"/>
          <p:cNvSpPr>
            <a:spLocks noGrp="1"/>
          </p:cNvSpPr>
          <p:nvPr>
            <p:ph type="sldNum" sz="quarter" idx="16"/>
          </p:nvPr>
        </p:nvSpPr>
        <p:spPr/>
        <p:txBody>
          <a:bodyPr/>
          <a:lstStyle>
            <a:lvl1pPr>
              <a:defRPr/>
            </a:lvl1pPr>
          </a:lstStyle>
          <a:p>
            <a:pPr>
              <a:defRPr/>
            </a:pPr>
            <a:fld id="{7B4A2B04-5D5F-4BF9-8E2E-D0EF4A4FCF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ed_content_Header_2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371600"/>
            <a:ext cx="4267200" cy="639762"/>
          </a:xfrm>
          <a:prstGeom prst="rect">
            <a:avLst/>
          </a:prstGeom>
        </p:spPr>
        <p:txBody>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2"/>
          </p:nvPr>
        </p:nvSpPr>
        <p:spPr>
          <a:xfrm>
            <a:off x="4724400" y="1371600"/>
            <a:ext cx="4172712" cy="639762"/>
          </a:xfrm>
          <a:prstGeom prst="rect">
            <a:avLst/>
          </a:prstGeom>
        </p:spPr>
        <p:txBody>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91440" y="88900"/>
            <a:ext cx="6766560" cy="990600"/>
          </a:xfrm>
          <a:prstGeom prst="rect">
            <a:avLst/>
          </a:prstGeom>
        </p:spPr>
        <p:txBody>
          <a:bodyPr/>
          <a:lstStyle>
            <a:lvl1pPr>
              <a:defRPr sz="2600"/>
            </a:lvl1pPr>
          </a:lstStyle>
          <a:p>
            <a:r>
              <a:rPr lang="en-US" smtClean="0"/>
              <a:t>Click to edit Master title style</a:t>
            </a:r>
            <a:endParaRPr lang="en-US" dirty="0"/>
          </a:p>
        </p:txBody>
      </p:sp>
      <p:sp>
        <p:nvSpPr>
          <p:cNvPr id="9" name="Content Placeholder 2"/>
          <p:cNvSpPr>
            <a:spLocks noGrp="1"/>
          </p:cNvSpPr>
          <p:nvPr>
            <p:ph idx="13"/>
          </p:nvPr>
        </p:nvSpPr>
        <p:spPr>
          <a:xfrm>
            <a:off x="228600" y="2286000"/>
            <a:ext cx="4267200" cy="41148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6"/>
          </p:nvPr>
        </p:nvSpPr>
        <p:spPr>
          <a:xfrm>
            <a:off x="4724400" y="2286000"/>
            <a:ext cx="4191000" cy="4114800"/>
          </a:xfrm>
          <a:prstGeom prst="rect">
            <a:avLst/>
          </a:prstGeom>
        </p:spPr>
        <p:txBody>
          <a:bodyPr/>
          <a:lstStyle>
            <a:lvl1pPr marL="0" indent="0">
              <a:spcBef>
                <a:spcPts val="800"/>
              </a:spcBef>
              <a:buClr>
                <a:schemeClr val="tx1"/>
              </a:buClr>
              <a:buNone/>
              <a:defRPr sz="2400"/>
            </a:lvl1pPr>
            <a:lvl2pPr marL="463550" indent="-233363">
              <a:spcBef>
                <a:spcPts val="600"/>
              </a:spcBef>
              <a:buClr>
                <a:schemeClr val="tx1"/>
              </a:buClr>
              <a:defRPr sz="2000"/>
            </a:lvl2pPr>
            <a:lvl3pPr marL="806450" indent="-233363">
              <a:spcBef>
                <a:spcPts val="600"/>
              </a:spcBef>
              <a:buClr>
                <a:schemeClr val="tx1"/>
              </a:buClr>
              <a:defRPr sz="1600"/>
            </a:lvl3pPr>
            <a:lvl4pPr marL="1147763" indent="-233363">
              <a:spcBef>
                <a:spcPts val="600"/>
              </a:spcBef>
              <a:buClr>
                <a:schemeClr val="tx1"/>
              </a:buClr>
              <a:defRPr sz="1400"/>
            </a:lvl4pPr>
            <a:lvl5pPr marL="1490663" indent="-234950">
              <a:spcBef>
                <a:spcPts val="600"/>
              </a:spcBef>
              <a:buClr>
                <a:schemeClr val="tx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8"/>
          <p:cNvSpPr>
            <a:spLocks noGrp="1"/>
          </p:cNvSpPr>
          <p:nvPr>
            <p:ph type="ftr" sz="quarter" idx="17"/>
          </p:nvPr>
        </p:nvSpPr>
        <p:spPr/>
        <p:txBody>
          <a:bodyPr/>
          <a:lstStyle>
            <a:lvl1pPr>
              <a:defRPr/>
            </a:lvl1pPr>
          </a:lstStyle>
          <a:p>
            <a:pPr>
              <a:defRPr/>
            </a:pPr>
            <a:endParaRPr lang="en-US"/>
          </a:p>
        </p:txBody>
      </p:sp>
      <p:sp>
        <p:nvSpPr>
          <p:cNvPr id="8" name="Slide Number Placeholder 7"/>
          <p:cNvSpPr>
            <a:spLocks noGrp="1"/>
          </p:cNvSpPr>
          <p:nvPr>
            <p:ph type="sldNum" sz="quarter" idx="18"/>
          </p:nvPr>
        </p:nvSpPr>
        <p:spPr/>
        <p:txBody>
          <a:bodyPr/>
          <a:lstStyle>
            <a:lvl1pPr>
              <a:defRPr/>
            </a:lvl1pPr>
          </a:lstStyle>
          <a:p>
            <a:pPr>
              <a:defRPr/>
            </a:pPr>
            <a:fld id="{D3C33C2F-5D88-4340-9BD1-17F47092ED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6" name="Title 1"/>
          <p:cNvSpPr>
            <a:spLocks noGrp="1"/>
          </p:cNvSpPr>
          <p:nvPr>
            <p:ph type="title"/>
          </p:nvPr>
        </p:nvSpPr>
        <p:spPr>
          <a:xfrm>
            <a:off x="91440" y="88900"/>
            <a:ext cx="6766560" cy="990600"/>
          </a:xfrm>
          <a:prstGeom prst="rect">
            <a:avLst/>
          </a:prstGeom>
        </p:spPr>
        <p:txBody>
          <a:bodyPr/>
          <a:lstStyle>
            <a:lvl1pPr>
              <a:defRPr sz="2600"/>
            </a:lvl1pPr>
          </a:lstStyle>
          <a:p>
            <a:r>
              <a:rPr lang="en-US" smtClean="0"/>
              <a:t>Click to edit Master title style</a:t>
            </a:r>
            <a:endParaRPr lang="en-US" dirty="0"/>
          </a:p>
        </p:txBody>
      </p:sp>
      <p:sp>
        <p:nvSpPr>
          <p:cNvPr id="3" name="Footer Placeholder 8"/>
          <p:cNvSpPr>
            <a:spLocks noGrp="1"/>
          </p:cNvSpPr>
          <p:nvPr>
            <p:ph type="ftr" sz="quarter" idx="10"/>
          </p:nvPr>
        </p:nvSpPr>
        <p:spPr/>
        <p:txBody>
          <a:bodyPr/>
          <a:lstStyle>
            <a:lvl1pPr>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5AD49E00-A322-4315-85DE-EE57473F15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1219200"/>
          </a:xfrm>
          <a:prstGeom prst="rect">
            <a:avLst/>
          </a:prstGeom>
          <a:gradFill>
            <a:gsLst>
              <a:gs pos="0">
                <a:srgbClr val="0090FF"/>
              </a:gs>
              <a:gs pos="100000">
                <a:srgbClr val="0032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2467" name="Picture 12" descr="Picture1.png"/>
          <p:cNvPicPr>
            <a:picLocks noChangeAspect="1"/>
          </p:cNvPicPr>
          <p:nvPr userDrawn="1"/>
        </p:nvPicPr>
        <p:blipFill>
          <a:blip r:embed="rId15"/>
          <a:srcRect t="54013" r="28375" b="12563"/>
          <a:stretch>
            <a:fillRect/>
          </a:stretch>
        </p:blipFill>
        <p:spPr bwMode="auto">
          <a:xfrm>
            <a:off x="6524625" y="0"/>
            <a:ext cx="2619375" cy="1222375"/>
          </a:xfrm>
          <a:prstGeom prst="rect">
            <a:avLst/>
          </a:prstGeom>
          <a:noFill/>
          <a:ln w="9525">
            <a:noFill/>
            <a:miter lim="800000"/>
            <a:headEnd/>
            <a:tailEnd/>
          </a:ln>
        </p:spPr>
      </p:pic>
      <p:sp>
        <p:nvSpPr>
          <p:cNvPr id="9" name="Footer Placeholder 8"/>
          <p:cNvSpPr>
            <a:spLocks noGrp="1"/>
          </p:cNvSpPr>
          <p:nvPr>
            <p:ph type="ftr" sz="quarter" idx="3"/>
          </p:nvPr>
        </p:nvSpPr>
        <p:spPr>
          <a:xfrm>
            <a:off x="79375" y="6483350"/>
            <a:ext cx="4949825" cy="292100"/>
          </a:xfrm>
          <a:prstGeom prst="rect">
            <a:avLst/>
          </a:prstGeom>
        </p:spPr>
        <p:txBody>
          <a:bodyPr vert="horz" lIns="91440" tIns="45720" rIns="91440" bIns="45720" rtlCol="0" anchor="b" anchorCtr="0"/>
          <a:lstStyle>
            <a:lvl1pPr algn="l">
              <a:defRPr sz="800" b="0">
                <a:solidFill>
                  <a:schemeClr val="tx1"/>
                </a:solidFill>
                <a:latin typeface="+mn-lt"/>
              </a:defRPr>
            </a:lvl1pPr>
          </a:lstStyle>
          <a:p>
            <a:pPr>
              <a:defRPr/>
            </a:pPr>
            <a:endParaRPr lang="en-US"/>
          </a:p>
        </p:txBody>
      </p:sp>
      <p:sp>
        <p:nvSpPr>
          <p:cNvPr id="8" name="Slide Number Placeholder 7"/>
          <p:cNvSpPr>
            <a:spLocks noGrp="1"/>
          </p:cNvSpPr>
          <p:nvPr>
            <p:ph type="sldNum" sz="quarter" idx="4"/>
          </p:nvPr>
        </p:nvSpPr>
        <p:spPr>
          <a:xfrm>
            <a:off x="8229600" y="6410325"/>
            <a:ext cx="838200" cy="365125"/>
          </a:xfrm>
          <a:prstGeom prst="rect">
            <a:avLst/>
          </a:prstGeom>
        </p:spPr>
        <p:txBody>
          <a:bodyPr vert="horz" lIns="91440" tIns="45720" rIns="91440" bIns="45720" rtlCol="0" anchor="b" anchorCtr="0"/>
          <a:lstStyle>
            <a:lvl1pPr algn="r">
              <a:defRPr sz="800">
                <a:solidFill>
                  <a:schemeClr val="tx1"/>
                </a:solidFill>
                <a:latin typeface="+mn-lt"/>
              </a:defRPr>
            </a:lvl1pPr>
          </a:lstStyle>
          <a:p>
            <a:pPr>
              <a:defRPr/>
            </a:pPr>
            <a:fld id="{B610FF48-6226-4C63-9A98-366DC9BF4854}" type="slidenum">
              <a:rPr lang="en-US"/>
              <a:pPr>
                <a:defRPr/>
              </a:pPr>
              <a:t>‹#›</a:t>
            </a:fld>
            <a:endParaRPr lang="en-US" dirty="0"/>
          </a:p>
        </p:txBody>
      </p:sp>
      <p:sp>
        <p:nvSpPr>
          <p:cNvPr id="62470" name="Title Placeholder 15"/>
          <p:cNvSpPr>
            <a:spLocks noGrp="1"/>
          </p:cNvSpPr>
          <p:nvPr>
            <p:ph type="title"/>
          </p:nvPr>
        </p:nvSpPr>
        <p:spPr bwMode="auto">
          <a:xfrm>
            <a:off x="92075" y="92075"/>
            <a:ext cx="6765925" cy="98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2471" name="Text Placeholder 16"/>
          <p:cNvSpPr>
            <a:spLocks noGrp="1"/>
          </p:cNvSpPr>
          <p:nvPr>
            <p:ph type="body" idx="1"/>
          </p:nvPr>
        </p:nvSpPr>
        <p:spPr bwMode="auto">
          <a:xfrm>
            <a:off x="228600" y="13716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Date Placeholder 17"/>
          <p:cNvSpPr>
            <a:spLocks noGrp="1"/>
          </p:cNvSpPr>
          <p:nvPr>
            <p:ph type="dt" sz="half" idx="2"/>
          </p:nvPr>
        </p:nvSpPr>
        <p:spPr>
          <a:xfrm>
            <a:off x="7086600" y="6400800"/>
            <a:ext cx="1143000" cy="365125"/>
          </a:xfrm>
          <a:prstGeom prst="rect">
            <a:avLst/>
          </a:prstGeom>
        </p:spPr>
        <p:txBody>
          <a:bodyPr vert="horz" lIns="91440" tIns="45720" rIns="91440" bIns="45720" rtlCol="0" anchor="b" anchorCtr="0"/>
          <a:lstStyle>
            <a:lvl1pPr algn="r">
              <a:defRPr sz="800">
                <a:solidFill>
                  <a:schemeClr val="tx1">
                    <a:tint val="75000"/>
                  </a:schemeClr>
                </a:solidFill>
                <a:latin typeface="+mj-lt"/>
              </a:defRPr>
            </a:lvl1pPr>
          </a:lstStyle>
          <a:p>
            <a:pPr>
              <a:defRPr/>
            </a:pPr>
            <a:endParaRPr lang="en-US"/>
          </a:p>
        </p:txBody>
      </p:sp>
      <p:pic>
        <p:nvPicPr>
          <p:cNvPr id="62473" name="Picture 18" descr="Myspace-logo-blue.png"/>
          <p:cNvPicPr>
            <a:picLocks noChangeAspect="1"/>
          </p:cNvPicPr>
          <p:nvPr userDrawn="1"/>
        </p:nvPicPr>
        <p:blipFill>
          <a:blip r:embed="rId16"/>
          <a:srcRect/>
          <a:stretch>
            <a:fillRect/>
          </a:stretch>
        </p:blipFill>
        <p:spPr bwMode="auto">
          <a:xfrm>
            <a:off x="7519988" y="400050"/>
            <a:ext cx="1325562" cy="230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342900" indent="-342900" algn="l" rtl="0" eaLnBrk="0" fontAlgn="base" hangingPunct="0">
        <a:spcBef>
          <a:spcPts val="800"/>
        </a:spcBef>
        <a:spcAft>
          <a:spcPct val="0"/>
        </a:spcAft>
        <a:buClr>
          <a:schemeClr val="tx1"/>
        </a:buClr>
        <a:buChar char="•"/>
        <a:defRPr sz="2400" b="1">
          <a:solidFill>
            <a:schemeClr val="tx1"/>
          </a:solidFill>
          <a:latin typeface="+mn-lt"/>
          <a:ea typeface="+mn-ea"/>
          <a:cs typeface="+mn-cs"/>
        </a:defRPr>
      </a:lvl1pPr>
      <a:lvl2pPr marL="458788" indent="-228600" algn="l" rtl="0" eaLnBrk="0" fontAlgn="base" hangingPunct="0">
        <a:spcBef>
          <a:spcPts val="600"/>
        </a:spcBef>
        <a:spcAft>
          <a:spcPct val="0"/>
        </a:spcAft>
        <a:buClr>
          <a:schemeClr val="tx1"/>
        </a:buClr>
        <a:buChar char="•"/>
        <a:defRPr sz="2000">
          <a:solidFill>
            <a:schemeClr val="tx1"/>
          </a:solidFill>
          <a:latin typeface="+mn-lt"/>
        </a:defRPr>
      </a:lvl2pPr>
      <a:lvl3pPr marL="801688" indent="-228600" algn="l" rtl="0" eaLnBrk="0" fontAlgn="base" hangingPunct="0">
        <a:spcBef>
          <a:spcPts val="600"/>
        </a:spcBef>
        <a:spcAft>
          <a:spcPct val="0"/>
        </a:spcAft>
        <a:buClr>
          <a:schemeClr val="tx1"/>
        </a:buClr>
        <a:buFont typeface="Arial" charset="0"/>
        <a:buChar char="–"/>
        <a:defRPr sz="1600">
          <a:solidFill>
            <a:schemeClr val="tx1"/>
          </a:solidFill>
          <a:latin typeface="+mn-lt"/>
        </a:defRPr>
      </a:lvl3pPr>
      <a:lvl4pPr marL="1146175" indent="-228600" algn="l" rtl="0" eaLnBrk="0" fontAlgn="base" hangingPunct="0">
        <a:spcBef>
          <a:spcPts val="600"/>
        </a:spcBef>
        <a:spcAft>
          <a:spcPct val="0"/>
        </a:spcAft>
        <a:buClr>
          <a:schemeClr val="tx1"/>
        </a:buClr>
        <a:buChar char="•"/>
        <a:defRPr sz="1400" i="1">
          <a:solidFill>
            <a:schemeClr val="tx1"/>
          </a:solidFill>
          <a:latin typeface="+mn-lt"/>
        </a:defRPr>
      </a:lvl4pPr>
      <a:lvl5pPr marL="1485900" indent="-228600" algn="l" rtl="0" eaLnBrk="0" fontAlgn="base" hangingPunct="0">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lr>
          <a:srgbClr val="0066CC"/>
        </a:buClr>
        <a:buChar char="»"/>
        <a:defRPr sz="1400">
          <a:solidFill>
            <a:schemeClr val="tx1"/>
          </a:solidFill>
          <a:latin typeface="+mn-lt"/>
        </a:defRPr>
      </a:lvl6pPr>
      <a:lvl7pPr marL="2971800" indent="-228600" algn="l" rtl="0" eaLnBrk="1" fontAlgn="base" hangingPunct="1">
        <a:spcBef>
          <a:spcPct val="20000"/>
        </a:spcBef>
        <a:spcAft>
          <a:spcPct val="0"/>
        </a:spcAft>
        <a:buClr>
          <a:srgbClr val="0066CC"/>
        </a:buClr>
        <a:buChar char="»"/>
        <a:defRPr sz="1400">
          <a:solidFill>
            <a:schemeClr val="tx1"/>
          </a:solidFill>
          <a:latin typeface="+mn-lt"/>
        </a:defRPr>
      </a:lvl7pPr>
      <a:lvl8pPr marL="3429000" indent="-228600" algn="l" rtl="0" eaLnBrk="1" fontAlgn="base" hangingPunct="1">
        <a:spcBef>
          <a:spcPct val="20000"/>
        </a:spcBef>
        <a:spcAft>
          <a:spcPct val="0"/>
        </a:spcAft>
        <a:buClr>
          <a:srgbClr val="0066CC"/>
        </a:buClr>
        <a:buChar char="»"/>
        <a:defRPr sz="1400">
          <a:solidFill>
            <a:schemeClr val="tx1"/>
          </a:solidFill>
          <a:latin typeface="+mn-lt"/>
        </a:defRPr>
      </a:lvl8pPr>
      <a:lvl9pPr marL="3886200" indent="-228600" algn="l" rtl="0" eaLnBrk="1" fontAlgn="base" hangingPunct="1">
        <a:spcBef>
          <a:spcPct val="20000"/>
        </a:spcBef>
        <a:spcAft>
          <a:spcPct val="0"/>
        </a:spcAft>
        <a:buClr>
          <a:srgbClr val="0066CC"/>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image" Target="../media/image59.png"/><Relationship Id="rId4" Type="http://schemas.openxmlformats.org/officeDocument/2006/relationships/tags" Target="../tags/tag4.xml"/><Relationship Id="rId9"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notesSlide" Target="../notesSlides/notesSlide25.xml"/><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62.jpeg"/><Relationship Id="rId11" Type="http://schemas.openxmlformats.org/officeDocument/2006/relationships/image" Target="../media/image68.jpeg"/><Relationship Id="rId5" Type="http://schemas.openxmlformats.org/officeDocument/2006/relationships/image" Target="../media/image61.jpeg"/><Relationship Id="rId15" Type="http://schemas.openxmlformats.org/officeDocument/2006/relationships/slide" Target="slide25.xml"/><Relationship Id="rId10" Type="http://schemas.openxmlformats.org/officeDocument/2006/relationships/image" Target="../media/image67.jpeg"/><Relationship Id="rId4" Type="http://schemas.openxmlformats.org/officeDocument/2006/relationships/image" Target="../media/image60.jpeg"/><Relationship Id="rId9" Type="http://schemas.openxmlformats.org/officeDocument/2006/relationships/image" Target="../media/image66.jpeg"/><Relationship Id="rId14" Type="http://schemas.openxmlformats.org/officeDocument/2006/relationships/image" Target="../media/image70.jpeg"/></Relationships>
</file>

<file path=ppt/slides/_rels/slide27.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oleObject" Target="../embeddings/oleObject4.bin"/><Relationship Id="rId3" Type="http://schemas.openxmlformats.org/officeDocument/2006/relationships/notesSlide" Target="../notesSlides/notesSlide27.xml"/><Relationship Id="rId7" Type="http://schemas.openxmlformats.org/officeDocument/2006/relationships/image" Target="../media/image62.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61.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7.jpeg"/><Relationship Id="rId10" Type="http://schemas.openxmlformats.org/officeDocument/2006/relationships/image" Target="../media/image66.jpeg"/><Relationship Id="rId4" Type="http://schemas.openxmlformats.org/officeDocument/2006/relationships/image" Target="../media/image63.jpeg"/><Relationship Id="rId9" Type="http://schemas.openxmlformats.org/officeDocument/2006/relationships/image" Target="../media/image65.jpeg"/><Relationship Id="rId14"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oleObject" Target="../embeddings/oleObject5.bin"/><Relationship Id="rId3" Type="http://schemas.openxmlformats.org/officeDocument/2006/relationships/notesSlide" Target="../notesSlides/notesSlide28.xm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62.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1.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6.jpeg"/><Relationship Id="rId14"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oleObject" Target="../embeddings/oleObject6.bin"/><Relationship Id="rId3" Type="http://schemas.openxmlformats.org/officeDocument/2006/relationships/notesSlide" Target="../notesSlides/notesSlide29.xml"/><Relationship Id="rId7" Type="http://schemas.openxmlformats.org/officeDocument/2006/relationships/image" Target="../media/image62.jpeg"/><Relationship Id="rId12" Type="http://schemas.openxmlformats.org/officeDocument/2006/relationships/image" Target="../media/image68.jpeg"/><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1.jpeg"/><Relationship Id="rId11" Type="http://schemas.openxmlformats.org/officeDocument/2006/relationships/image" Target="../media/image67.jpeg"/><Relationship Id="rId5" Type="http://schemas.openxmlformats.org/officeDocument/2006/relationships/image" Target="../media/image60.jpeg"/><Relationship Id="rId15" Type="http://schemas.openxmlformats.org/officeDocument/2006/relationships/image" Target="../media/image69.jpeg"/><Relationship Id="rId10" Type="http://schemas.openxmlformats.org/officeDocument/2006/relationships/image" Target="../media/image66.jpeg"/><Relationship Id="rId4" Type="http://schemas.openxmlformats.org/officeDocument/2006/relationships/image" Target="../media/image63.jpeg"/><Relationship Id="rId9" Type="http://schemas.openxmlformats.org/officeDocument/2006/relationships/image" Target="../media/image65.jpeg"/><Relationship Id="rId14" Type="http://schemas.openxmlformats.org/officeDocument/2006/relationships/slide" Target="slide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oleObject" Target="../embeddings/oleObject7.bin"/><Relationship Id="rId3" Type="http://schemas.openxmlformats.org/officeDocument/2006/relationships/notesSlide" Target="../notesSlides/notesSlide30.xml"/><Relationship Id="rId7" Type="http://schemas.openxmlformats.org/officeDocument/2006/relationships/image" Target="../media/image62.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1.jpeg"/><Relationship Id="rId11" Type="http://schemas.openxmlformats.org/officeDocument/2006/relationships/image" Target="../media/image67.jpeg"/><Relationship Id="rId5" Type="http://schemas.openxmlformats.org/officeDocument/2006/relationships/image" Target="../media/image60.jpeg"/><Relationship Id="rId15" Type="http://schemas.openxmlformats.org/officeDocument/2006/relationships/image" Target="../media/image68.jpeg"/><Relationship Id="rId10" Type="http://schemas.openxmlformats.org/officeDocument/2006/relationships/image" Target="../media/image66.jpeg"/><Relationship Id="rId4" Type="http://schemas.openxmlformats.org/officeDocument/2006/relationships/image" Target="../media/image63.jpeg"/><Relationship Id="rId9" Type="http://schemas.openxmlformats.org/officeDocument/2006/relationships/image" Target="../media/image65.jpeg"/><Relationship Id="rId14" Type="http://schemas.openxmlformats.org/officeDocument/2006/relationships/slide" Target="slide25.xml"/></Relationships>
</file>

<file path=ppt/slides/_rels/slide31.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oleObject" Target="../embeddings/oleObject8.bin"/><Relationship Id="rId3" Type="http://schemas.openxmlformats.org/officeDocument/2006/relationships/notesSlide" Target="../notesSlides/notesSlide31.xml"/><Relationship Id="rId7" Type="http://schemas.openxmlformats.org/officeDocument/2006/relationships/image" Target="../media/image62.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61.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5.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6.jpeg"/><Relationship Id="rId14" Type="http://schemas.openxmlformats.org/officeDocument/2006/relationships/slide" Target="slide25.xml"/></Relationships>
</file>

<file path=ppt/slides/_rels/slide32.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oleObject" Target="../embeddings/oleObject9.bin"/><Relationship Id="rId3" Type="http://schemas.openxmlformats.org/officeDocument/2006/relationships/notesSlide" Target="../notesSlides/notesSlide32.xml"/><Relationship Id="rId7" Type="http://schemas.openxmlformats.org/officeDocument/2006/relationships/image" Target="../media/image62.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61.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6.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5.jpeg"/><Relationship Id="rId14" Type="http://schemas.openxmlformats.org/officeDocument/2006/relationships/slide" Target="slide25.xml"/></Relationships>
</file>

<file path=ppt/slides/_rels/slide33.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oleObject" Target="../embeddings/oleObject10.bin"/><Relationship Id="rId3" Type="http://schemas.openxmlformats.org/officeDocument/2006/relationships/notesSlide" Target="../notesSlides/notesSlide33.xm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61.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6.jpeg"/><Relationship Id="rId14" Type="http://schemas.openxmlformats.org/officeDocument/2006/relationships/slide" Target="slide25.xml"/></Relationships>
</file>

<file path=ppt/slides/_rels/slide34.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oleObject" Target="../embeddings/oleObject11.bin"/><Relationship Id="rId3" Type="http://schemas.openxmlformats.org/officeDocument/2006/relationships/notesSlide" Target="../notesSlides/notesSlide34.xm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62.jpeg"/><Relationship Id="rId11" Type="http://schemas.openxmlformats.org/officeDocument/2006/relationships/image" Target="../media/image68.jpeg"/><Relationship Id="rId5" Type="http://schemas.openxmlformats.org/officeDocument/2006/relationships/image" Target="../media/image61.jpeg"/><Relationship Id="rId15" Type="http://schemas.openxmlformats.org/officeDocument/2006/relationships/image" Target="../media/image71.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6.jpeg"/><Relationship Id="rId14" Type="http://schemas.openxmlformats.org/officeDocument/2006/relationships/slide" Target="slide25.xml"/></Relationships>
</file>

<file path=ppt/slides/_rels/slide35.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oleObject" Target="../embeddings/oleObject12.bin"/><Relationship Id="rId3" Type="http://schemas.openxmlformats.org/officeDocument/2006/relationships/notesSlide" Target="../notesSlides/notesSlide35.xml"/><Relationship Id="rId7" Type="http://schemas.openxmlformats.org/officeDocument/2006/relationships/image" Target="../media/image62.jpeg"/><Relationship Id="rId12" Type="http://schemas.openxmlformats.org/officeDocument/2006/relationships/image" Target="../media/image69.jpeg"/><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1.jpeg"/><Relationship Id="rId11" Type="http://schemas.openxmlformats.org/officeDocument/2006/relationships/image" Target="../media/image68.jpeg"/><Relationship Id="rId5" Type="http://schemas.openxmlformats.org/officeDocument/2006/relationships/image" Target="../media/image60.jpeg"/><Relationship Id="rId15" Type="http://schemas.openxmlformats.org/officeDocument/2006/relationships/image" Target="../media/image64.jpeg"/><Relationship Id="rId10" Type="http://schemas.openxmlformats.org/officeDocument/2006/relationships/image" Target="../media/image67.jpeg"/><Relationship Id="rId4" Type="http://schemas.openxmlformats.org/officeDocument/2006/relationships/image" Target="../media/image63.jpeg"/><Relationship Id="rId9" Type="http://schemas.openxmlformats.org/officeDocument/2006/relationships/image" Target="../media/image66.jpeg"/><Relationship Id="rId14" Type="http://schemas.openxmlformats.org/officeDocument/2006/relationships/slide" Target="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p:cNvSpPr>
            <a:spLocks noGrp="1"/>
          </p:cNvSpPr>
          <p:nvPr>
            <p:ph type="ctrTitle"/>
          </p:nvPr>
        </p:nvSpPr>
        <p:spPr>
          <a:xfrm>
            <a:off x="4510088" y="5072063"/>
            <a:ext cx="4354512" cy="1066800"/>
          </a:xfrm>
        </p:spPr>
        <p:txBody>
          <a:bodyPr/>
          <a:lstStyle/>
          <a:p>
            <a:r>
              <a:rPr lang="en-US" smtClean="0">
                <a:latin typeface="Arial" charset="0"/>
                <a:cs typeface="Arial" charset="0"/>
              </a:rPr>
              <a:t>MySpace  </a:t>
            </a:r>
            <a:br>
              <a:rPr lang="en-US" smtClean="0">
                <a:latin typeface="Arial" charset="0"/>
                <a:cs typeface="Arial" charset="0"/>
              </a:rPr>
            </a:br>
            <a:r>
              <a:rPr lang="en-US" smtClean="0">
                <a:latin typeface="Arial" charset="0"/>
                <a:cs typeface="Arial" charset="0"/>
              </a:rPr>
              <a:t>The Momentum Effect</a:t>
            </a:r>
          </a:p>
        </p:txBody>
      </p:sp>
      <p:sp>
        <p:nvSpPr>
          <p:cNvPr id="16386" name="Subtitle 10"/>
          <p:cNvSpPr>
            <a:spLocks noGrp="1"/>
          </p:cNvSpPr>
          <p:nvPr>
            <p:ph type="subTitle" idx="1"/>
          </p:nvPr>
        </p:nvSpPr>
        <p:spPr/>
        <p:txBody>
          <a:bodyPr/>
          <a:lstStyle/>
          <a:p>
            <a:r>
              <a:rPr lang="en-US" smtClean="0">
                <a:latin typeface="Arial" charset="0"/>
                <a:cs typeface="Arial" charset="0"/>
              </a:rPr>
              <a:t>Budapest, April 2009</a:t>
            </a:r>
          </a:p>
          <a:p>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girl_soda.jpg"/>
          <p:cNvPicPr>
            <a:picLocks noChangeAspect="1"/>
          </p:cNvPicPr>
          <p:nvPr/>
        </p:nvPicPr>
        <p:blipFill>
          <a:blip r:embed="rId3"/>
          <a:srcRect r="28925"/>
          <a:stretch>
            <a:fillRect/>
          </a:stretch>
        </p:blipFill>
        <p:spPr bwMode="auto">
          <a:xfrm>
            <a:off x="3275013" y="1227138"/>
            <a:ext cx="5868987" cy="5630862"/>
          </a:xfrm>
          <a:prstGeom prst="rect">
            <a:avLst/>
          </a:prstGeom>
          <a:noFill/>
          <a:ln w="9525">
            <a:noFill/>
            <a:miter lim="800000"/>
            <a:headEnd/>
            <a:tailEnd/>
          </a:ln>
        </p:spPr>
      </p:pic>
      <p:sp>
        <p:nvSpPr>
          <p:cNvPr id="34818" name="Title 12"/>
          <p:cNvSpPr>
            <a:spLocks noGrp="1"/>
          </p:cNvSpPr>
          <p:nvPr>
            <p:ph type="title"/>
          </p:nvPr>
        </p:nvSpPr>
        <p:spPr>
          <a:xfrm>
            <a:off x="92075" y="88900"/>
            <a:ext cx="6765925" cy="990600"/>
          </a:xfrm>
        </p:spPr>
        <p:txBody>
          <a:bodyPr/>
          <a:lstStyle/>
          <a:p>
            <a:r>
              <a:rPr lang="en-US" smtClean="0"/>
              <a:t>Brand Relationships</a:t>
            </a:r>
          </a:p>
        </p:txBody>
      </p:sp>
      <p:sp>
        <p:nvSpPr>
          <p:cNvPr id="34819" name="Content Placeholder 13"/>
          <p:cNvSpPr>
            <a:spLocks noGrp="1"/>
          </p:cNvSpPr>
          <p:nvPr>
            <p:ph idx="13"/>
          </p:nvPr>
        </p:nvSpPr>
        <p:spPr/>
        <p:txBody>
          <a:bodyPr/>
          <a:lstStyle/>
          <a:p>
            <a:r>
              <a:rPr lang="en-US" sz="1800" smtClean="0"/>
              <a:t>Reasons for having brands as friends…</a:t>
            </a:r>
          </a:p>
          <a:p>
            <a:pPr lvl="1">
              <a:spcBef>
                <a:spcPts val="800"/>
              </a:spcBef>
            </a:pPr>
            <a:r>
              <a:rPr lang="en-US" sz="1300" smtClean="0"/>
              <a:t>46% believe social networks keep them on top of </a:t>
            </a:r>
            <a:br>
              <a:rPr lang="en-US" sz="1300" smtClean="0"/>
            </a:br>
            <a:r>
              <a:rPr lang="en-US" sz="1300" smtClean="0"/>
              <a:t>trends and what’s new</a:t>
            </a:r>
          </a:p>
          <a:p>
            <a:pPr lvl="1">
              <a:spcBef>
                <a:spcPts val="800"/>
              </a:spcBef>
            </a:pPr>
            <a:r>
              <a:rPr lang="en-US" sz="1300" smtClean="0"/>
              <a:t>40% discover brands and products they really </a:t>
            </a:r>
            <a:br>
              <a:rPr lang="en-US" sz="1300" smtClean="0"/>
            </a:br>
            <a:r>
              <a:rPr lang="en-US" sz="1300" smtClean="0"/>
              <a:t>like </a:t>
            </a:r>
          </a:p>
          <a:p>
            <a:pPr lvl="1">
              <a:spcBef>
                <a:spcPts val="800"/>
              </a:spcBef>
            </a:pPr>
            <a:r>
              <a:rPr lang="en-US" sz="1300" smtClean="0"/>
              <a:t>29% notices of events, sales or exclusive offerings</a:t>
            </a:r>
          </a:p>
          <a:p>
            <a:pPr lvl="1">
              <a:spcBef>
                <a:spcPts val="800"/>
              </a:spcBef>
            </a:pPr>
            <a:r>
              <a:rPr lang="en-US" sz="1300" smtClean="0"/>
              <a:t>28% recommended by a friend </a:t>
            </a:r>
          </a:p>
          <a:p>
            <a:pPr lvl="1">
              <a:spcBef>
                <a:spcPts val="800"/>
              </a:spcBef>
            </a:pPr>
            <a:r>
              <a:rPr lang="en-US" sz="1300" smtClean="0"/>
              <a:t>23% want to associate </a:t>
            </a:r>
            <a:br>
              <a:rPr lang="en-US" sz="1300" smtClean="0"/>
            </a:br>
            <a:r>
              <a:rPr lang="en-US" sz="1300" smtClean="0"/>
              <a:t>with them</a:t>
            </a:r>
          </a:p>
          <a:p>
            <a:pPr lvl="1">
              <a:spcBef>
                <a:spcPts val="800"/>
              </a:spcBef>
            </a:pPr>
            <a:r>
              <a:rPr lang="en-US" sz="1300" smtClean="0"/>
              <a:t>23% discounts, coupons, </a:t>
            </a:r>
            <a:br>
              <a:rPr lang="en-US" sz="1300" smtClean="0"/>
            </a:br>
            <a:r>
              <a:rPr lang="en-US" sz="1300" smtClean="0"/>
              <a:t>free samples</a:t>
            </a:r>
          </a:p>
          <a:p>
            <a:pPr lvl="1">
              <a:spcBef>
                <a:spcPts val="800"/>
              </a:spcBef>
            </a:pPr>
            <a:r>
              <a:rPr lang="en-US" sz="1300" smtClean="0"/>
              <a:t>11% want to support them</a:t>
            </a:r>
          </a:p>
        </p:txBody>
      </p:sp>
      <p:sp>
        <p:nvSpPr>
          <p:cNvPr id="12" name="Footer Placeholder 11"/>
          <p:cNvSpPr>
            <a:spLocks noGrp="1"/>
          </p:cNvSpPr>
          <p:nvPr>
            <p:ph type="ftr" sz="quarter" idx="14"/>
          </p:nvPr>
        </p:nvSpPr>
        <p:spPr/>
        <p:txBody>
          <a:bodyPr/>
          <a:lstStyle/>
          <a:p>
            <a:pPr>
              <a:defRPr/>
            </a:pPr>
            <a:r>
              <a:rPr lang="en-US" dirty="0" smtClean="0"/>
              <a:t>Base = SN users 14-40; n=2,605</a:t>
            </a:r>
          </a:p>
          <a:p>
            <a:pPr>
              <a:defRPr/>
            </a:pPr>
            <a:r>
              <a:rPr lang="en-US" dirty="0" smtClean="0"/>
              <a:t>Source: NEF Study, April 2007</a:t>
            </a:r>
          </a:p>
        </p:txBody>
      </p:sp>
      <p:sp>
        <p:nvSpPr>
          <p:cNvPr id="11" name="Slide Number Placeholder 10"/>
          <p:cNvSpPr>
            <a:spLocks noGrp="1"/>
          </p:cNvSpPr>
          <p:nvPr>
            <p:ph type="sldNum" sz="quarter" idx="15"/>
          </p:nvPr>
        </p:nvSpPr>
        <p:spPr/>
        <p:txBody>
          <a:bodyPr/>
          <a:lstStyle/>
          <a:p>
            <a:pPr>
              <a:defRPr/>
            </a:pPr>
            <a:fld id="{35ADFF53-F3C9-4EA4-83A5-4168727E0C58}" type="slidenum">
              <a:rPr lang="en-US" smtClean="0"/>
              <a:pPr>
                <a:defRPr/>
              </a:pPr>
              <a:t>10</a:t>
            </a:fld>
            <a:endParaRPr lang="en-US"/>
          </a:p>
        </p:txBody>
      </p:sp>
      <p:pic>
        <p:nvPicPr>
          <p:cNvPr id="34822" name="Picture 6"/>
          <p:cNvPicPr>
            <a:picLocks noChangeAspect="1" noChangeArrowheads="1"/>
          </p:cNvPicPr>
          <p:nvPr/>
        </p:nvPicPr>
        <p:blipFill>
          <a:blip r:embed="rId4"/>
          <a:srcRect/>
          <a:stretch>
            <a:fillRect/>
          </a:stretch>
        </p:blipFill>
        <p:spPr bwMode="auto">
          <a:xfrm>
            <a:off x="146050" y="5999163"/>
            <a:ext cx="2236788" cy="404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4510088" y="5072063"/>
            <a:ext cx="4354512" cy="1066800"/>
          </a:xfrm>
        </p:spPr>
        <p:txBody>
          <a:bodyPr anchor="ctr"/>
          <a:lstStyle/>
          <a:p>
            <a:r>
              <a:rPr lang="en-US" sz="2800" smtClean="0">
                <a:latin typeface="Arial" charset="0"/>
                <a:cs typeface="Arial" charset="0"/>
              </a:rPr>
              <a:t>Welcome To MySpace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lyfestyle2"/>
          <p:cNvPicPr>
            <a:picLocks noChangeAspect="1" noChangeArrowheads="1"/>
          </p:cNvPicPr>
          <p:nvPr/>
        </p:nvPicPr>
        <p:blipFill>
          <a:blip r:embed="rId4"/>
          <a:srcRect r="854"/>
          <a:stretch>
            <a:fillRect/>
          </a:stretch>
        </p:blipFill>
        <p:spPr bwMode="auto">
          <a:xfrm>
            <a:off x="304800" y="1227138"/>
            <a:ext cx="8839200" cy="5630862"/>
          </a:xfrm>
          <a:prstGeom prst="rect">
            <a:avLst/>
          </a:prstGeom>
          <a:noFill/>
          <a:ln w="9525">
            <a:noFill/>
            <a:miter lim="800000"/>
            <a:headEnd/>
            <a:tailEnd/>
          </a:ln>
        </p:spPr>
      </p:pic>
      <p:sp>
        <p:nvSpPr>
          <p:cNvPr id="38914" name="Title 23"/>
          <p:cNvSpPr>
            <a:spLocks noGrp="1"/>
          </p:cNvSpPr>
          <p:nvPr>
            <p:ph type="title"/>
          </p:nvPr>
        </p:nvSpPr>
        <p:spPr>
          <a:xfrm>
            <a:off x="92075" y="88900"/>
            <a:ext cx="7832725" cy="990600"/>
          </a:xfrm>
        </p:spPr>
        <p:txBody>
          <a:bodyPr/>
          <a:lstStyle/>
          <a:p>
            <a:pPr eaLnBrk="1" hangingPunct="1"/>
            <a:r>
              <a:rPr lang="en-US" smtClean="0"/>
              <a:t>Welcome To MySpace</a:t>
            </a:r>
          </a:p>
        </p:txBody>
      </p:sp>
      <p:sp>
        <p:nvSpPr>
          <p:cNvPr id="11" name="Footer Placeholder 16"/>
          <p:cNvSpPr>
            <a:spLocks noGrp="1"/>
          </p:cNvSpPr>
          <p:nvPr>
            <p:ph type="ftr" sz="quarter" idx="10"/>
          </p:nvPr>
        </p:nvSpPr>
        <p:spPr bwMode="auto">
          <a:xfrm>
            <a:off x="9525" y="6342063"/>
            <a:ext cx="4949825" cy="547687"/>
          </a:xfrm>
          <a:ln>
            <a:miter lim="800000"/>
            <a:headEnd/>
            <a:tailEnd/>
          </a:ln>
        </p:spPr>
        <p:txBody>
          <a:bodyPr/>
          <a:lstStyle/>
          <a:p>
            <a:pPr defTabSz="895350">
              <a:defRPr/>
            </a:pPr>
            <a:r>
              <a:rPr lang="en-US" dirty="0" smtClean="0">
                <a:cs typeface="Arial" pitchFamily="34" charset="0"/>
              </a:rPr>
              <a:t>Source: comScore Media Metrix, September 2008 U.S., </a:t>
            </a:r>
            <a:r>
              <a:rPr lang="en-US" baseline="30000" dirty="0" smtClean="0">
                <a:cs typeface="Arial" pitchFamily="34" charset="0"/>
              </a:rPr>
              <a:t>1</a:t>
            </a:r>
            <a:r>
              <a:rPr lang="en-US" dirty="0" smtClean="0">
                <a:cs typeface="Arial" pitchFamily="34" charset="0"/>
              </a:rPr>
              <a:t>MySpace Internal, </a:t>
            </a:r>
          </a:p>
          <a:p>
            <a:pPr defTabSz="895350">
              <a:defRPr/>
            </a:pPr>
            <a:r>
              <a:rPr lang="en-US" baseline="30000" dirty="0" smtClean="0">
                <a:cs typeface="Arial" pitchFamily="34" charset="0"/>
              </a:rPr>
              <a:t>2</a:t>
            </a:r>
            <a:r>
              <a:rPr lang="en-US" dirty="0" smtClean="0">
                <a:cs typeface="Arial" pitchFamily="34" charset="0"/>
              </a:rPr>
              <a:t>Hitwise April 2008, </a:t>
            </a:r>
            <a:r>
              <a:rPr lang="en-US" baseline="30000" dirty="0" smtClean="0">
                <a:cs typeface="Arial" pitchFamily="34" charset="0"/>
              </a:rPr>
              <a:t>3</a:t>
            </a:r>
            <a:r>
              <a:rPr lang="en-US" dirty="0" smtClean="0">
                <a:cs typeface="Arial" pitchFamily="34" charset="0"/>
              </a:rPr>
              <a:t>comScore Media Metrix, August 2008 Worldwide </a:t>
            </a:r>
          </a:p>
          <a:p>
            <a:pPr defTabSz="895350">
              <a:defRPr/>
            </a:pPr>
            <a:r>
              <a:rPr lang="en-US" baseline="30000" dirty="0" smtClean="0">
                <a:cs typeface="Arial" pitchFamily="34" charset="0"/>
              </a:rPr>
              <a:t>4</a:t>
            </a:r>
            <a:r>
              <a:rPr lang="en-US" baseline="30000" dirty="0" smtClean="0"/>
              <a:t> </a:t>
            </a:r>
            <a:r>
              <a:rPr lang="en-US" dirty="0" smtClean="0"/>
              <a:t>Compete, Inc.</a:t>
            </a:r>
            <a:endParaRPr lang="en-US" dirty="0" smtClean="0">
              <a:cs typeface="Arial" pitchFamily="34" charset="0"/>
            </a:endParaRPr>
          </a:p>
        </p:txBody>
      </p:sp>
      <p:sp>
        <p:nvSpPr>
          <p:cNvPr id="24582" name="Slide Number Placeholder 6"/>
          <p:cNvSpPr>
            <a:spLocks noGrp="1"/>
          </p:cNvSpPr>
          <p:nvPr>
            <p:ph type="sldNum" sz="quarter" idx="11"/>
          </p:nvPr>
        </p:nvSpPr>
        <p:spPr bwMode="auto">
          <a:ln>
            <a:miter lim="800000"/>
            <a:headEnd/>
            <a:tailEnd/>
          </a:ln>
        </p:spPr>
        <p:txBody>
          <a:bodyPr wrap="square" numCol="1" compatLnSpc="1">
            <a:prstTxWarp prst="textNoShape">
              <a:avLst/>
            </a:prstTxWarp>
          </a:bodyPr>
          <a:lstStyle/>
          <a:p>
            <a:pPr>
              <a:defRPr/>
            </a:pPr>
            <a:fld id="{9F21B92A-F256-4D81-A88D-E6C4A6A33AF5}" type="slidenum">
              <a:rPr lang="en-US" smtClean="0"/>
              <a:pPr>
                <a:defRPr/>
              </a:pPr>
              <a:t>12</a:t>
            </a:fld>
            <a:endParaRPr lang="en-US" dirty="0" smtClean="0"/>
          </a:p>
        </p:txBody>
      </p:sp>
      <p:sp>
        <p:nvSpPr>
          <p:cNvPr id="38917" name="Rectangle 4"/>
          <p:cNvSpPr>
            <a:spLocks noChangeArrowheads="1"/>
          </p:cNvSpPr>
          <p:nvPr>
            <p:custDataLst>
              <p:tags r:id="rId1"/>
            </p:custDataLst>
          </p:nvPr>
        </p:nvSpPr>
        <p:spPr bwMode="auto">
          <a:xfrm>
            <a:off x="88900" y="88900"/>
            <a:ext cx="7073900" cy="990600"/>
          </a:xfrm>
          <a:prstGeom prst="rect">
            <a:avLst/>
          </a:prstGeom>
          <a:noFill/>
          <a:ln w="9525">
            <a:noFill/>
            <a:miter lim="800000"/>
            <a:headEnd/>
            <a:tailEnd/>
          </a:ln>
        </p:spPr>
        <p:txBody>
          <a:bodyPr/>
          <a:lstStyle/>
          <a:p>
            <a:endParaRPr lang="de-DE" sz="2600" u="sng">
              <a:solidFill>
                <a:schemeClr val="bg1"/>
              </a:solidFill>
            </a:endParaRPr>
          </a:p>
        </p:txBody>
      </p:sp>
      <p:sp>
        <p:nvSpPr>
          <p:cNvPr id="38918" name="Content Placeholder 9"/>
          <p:cNvSpPr txBox="1">
            <a:spLocks/>
          </p:cNvSpPr>
          <p:nvPr/>
        </p:nvSpPr>
        <p:spPr bwMode="auto">
          <a:xfrm>
            <a:off x="85725" y="1371600"/>
            <a:ext cx="4367213" cy="5029200"/>
          </a:xfrm>
          <a:prstGeom prst="rect">
            <a:avLst/>
          </a:prstGeom>
          <a:noFill/>
          <a:ln w="9525">
            <a:noFill/>
            <a:miter lim="800000"/>
            <a:headEnd/>
            <a:tailEnd/>
          </a:ln>
        </p:spPr>
        <p:txBody>
          <a:bodyPr/>
          <a:lstStyle/>
          <a:p>
            <a:pPr eaLnBrk="0" hangingPunct="0">
              <a:spcBef>
                <a:spcPts val="800"/>
              </a:spcBef>
              <a:buClr>
                <a:schemeClr val="tx1"/>
              </a:buClr>
            </a:pPr>
            <a:r>
              <a:rPr lang="en-US" sz="1600">
                <a:latin typeface="Arial" charset="0"/>
              </a:rPr>
              <a:t>Reaching 120 million people worldwide</a:t>
            </a:r>
            <a:r>
              <a:rPr lang="en-US" sz="1400" b="0" baseline="30000">
                <a:latin typeface="Arial" charset="0"/>
              </a:rPr>
              <a:t>3</a:t>
            </a:r>
          </a:p>
          <a:p>
            <a:pPr marL="463550" lvl="1" indent="-233363" eaLnBrk="0" hangingPunct="0">
              <a:spcBef>
                <a:spcPts val="600"/>
              </a:spcBef>
              <a:buClr>
                <a:schemeClr val="tx1"/>
              </a:buClr>
              <a:buFontTx/>
              <a:buChar char="•"/>
            </a:pPr>
            <a:r>
              <a:rPr lang="en-US" sz="1400" b="0">
                <a:latin typeface="Arial" charset="0"/>
              </a:rPr>
              <a:t>In Hungary more than 200.000 people are actively using MySpace genrating over 20 Million page views. </a:t>
            </a:r>
          </a:p>
          <a:p>
            <a:pPr eaLnBrk="0" hangingPunct="0">
              <a:spcBef>
                <a:spcPts val="800"/>
              </a:spcBef>
              <a:buClr>
                <a:schemeClr val="tx1"/>
              </a:buClr>
            </a:pPr>
            <a:r>
              <a:rPr lang="en-US" sz="1600">
                <a:latin typeface="Arial" charset="0"/>
              </a:rPr>
              <a:t>The premier social destination </a:t>
            </a:r>
          </a:p>
          <a:p>
            <a:pPr marL="463550" lvl="1" indent="-233363" eaLnBrk="0" hangingPunct="0">
              <a:spcBef>
                <a:spcPts val="600"/>
              </a:spcBef>
              <a:buClr>
                <a:schemeClr val="tx1"/>
              </a:buClr>
              <a:buFontTx/>
              <a:buChar char="•"/>
            </a:pPr>
            <a:r>
              <a:rPr lang="en-US" sz="1400" b="0">
                <a:latin typeface="Arial" charset="0"/>
              </a:rPr>
              <a:t>MySpace visitors spend nearly </a:t>
            </a:r>
            <a:br>
              <a:rPr lang="en-US" sz="1400" b="0">
                <a:latin typeface="Arial" charset="0"/>
              </a:rPr>
            </a:br>
            <a:r>
              <a:rPr lang="en-US" sz="1400">
                <a:latin typeface="Arial" charset="0"/>
              </a:rPr>
              <a:t>17.2B</a:t>
            </a:r>
            <a:r>
              <a:rPr lang="en-US" sz="1400" b="0">
                <a:latin typeface="Arial" charset="0"/>
              </a:rPr>
              <a:t> minutes on the site </a:t>
            </a:r>
            <a:br>
              <a:rPr lang="en-US" sz="1400" b="0">
                <a:latin typeface="Arial" charset="0"/>
              </a:rPr>
            </a:br>
            <a:r>
              <a:rPr lang="en-US" sz="1400" b="0">
                <a:latin typeface="Arial" charset="0"/>
              </a:rPr>
              <a:t>every month</a:t>
            </a:r>
          </a:p>
          <a:p>
            <a:pPr marL="463550" lvl="1" indent="-233363" eaLnBrk="0" hangingPunct="0">
              <a:spcBef>
                <a:spcPts val="600"/>
              </a:spcBef>
              <a:buClr>
                <a:schemeClr val="tx1"/>
              </a:buClr>
              <a:buFontTx/>
              <a:buChar char="•"/>
            </a:pPr>
            <a:r>
              <a:rPr lang="en-US" sz="1400" b="0">
                <a:latin typeface="Arial" charset="0"/>
              </a:rPr>
              <a:t>They view </a:t>
            </a:r>
            <a:r>
              <a:rPr lang="en-US" sz="1400">
                <a:latin typeface="Arial" charset="0"/>
              </a:rPr>
              <a:t>40.3B</a:t>
            </a:r>
            <a:r>
              <a:rPr lang="en-US" sz="1400" b="0">
                <a:latin typeface="Arial" charset="0"/>
              </a:rPr>
              <a:t> pages</a:t>
            </a:r>
          </a:p>
          <a:p>
            <a:pPr eaLnBrk="0" hangingPunct="0">
              <a:spcBef>
                <a:spcPts val="800"/>
              </a:spcBef>
              <a:buClr>
                <a:schemeClr val="tx1"/>
              </a:buClr>
            </a:pPr>
            <a:endParaRPr lang="en-US" sz="1600">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3" descr="Untitled-4b.png"/>
          <p:cNvPicPr>
            <a:picLocks noChangeAspect="1"/>
          </p:cNvPicPr>
          <p:nvPr/>
        </p:nvPicPr>
        <p:blipFill>
          <a:blip r:embed="rId3"/>
          <a:srcRect l="1550" r="1578"/>
          <a:stretch>
            <a:fillRect/>
          </a:stretch>
        </p:blipFill>
        <p:spPr bwMode="auto">
          <a:xfrm>
            <a:off x="0" y="3532188"/>
            <a:ext cx="9144000" cy="1857375"/>
          </a:xfrm>
          <a:prstGeom prst="rect">
            <a:avLst/>
          </a:prstGeom>
          <a:noFill/>
          <a:ln w="9525">
            <a:noFill/>
            <a:miter lim="800000"/>
            <a:headEnd/>
            <a:tailEnd/>
          </a:ln>
        </p:spPr>
      </p:pic>
      <p:grpSp>
        <p:nvGrpSpPr>
          <p:cNvPr id="2" name="Group 25"/>
          <p:cNvGrpSpPr>
            <a:grpSpLocks/>
          </p:cNvGrpSpPr>
          <p:nvPr/>
        </p:nvGrpSpPr>
        <p:grpSpPr bwMode="auto">
          <a:xfrm>
            <a:off x="684213" y="4700588"/>
            <a:ext cx="2055812" cy="1652587"/>
            <a:chOff x="709384" y="3473998"/>
            <a:chExt cx="2054782" cy="1653544"/>
          </a:xfrm>
        </p:grpSpPr>
        <p:sp>
          <p:nvSpPr>
            <p:cNvPr id="56325" name="Text Box 7"/>
            <p:cNvSpPr txBox="1">
              <a:spLocks noChangeArrowheads="1"/>
            </p:cNvSpPr>
            <p:nvPr/>
          </p:nvSpPr>
          <p:spPr bwMode="auto">
            <a:xfrm>
              <a:off x="709384" y="4757441"/>
              <a:ext cx="2054782" cy="370101"/>
            </a:xfrm>
            <a:prstGeom prst="rect">
              <a:avLst/>
            </a:prstGeom>
            <a:noFill/>
            <a:ln w="9525">
              <a:noFill/>
              <a:miter lim="800000"/>
              <a:headEnd/>
              <a:tailEnd/>
            </a:ln>
          </p:spPr>
          <p:txBody>
            <a:bodyPr>
              <a:spAutoFit/>
            </a:bodyPr>
            <a:lstStyle/>
            <a:p>
              <a:pPr algn="ctr" eaLnBrk="0" hangingPunct="0">
                <a:spcBef>
                  <a:spcPct val="50000"/>
                </a:spcBef>
                <a:defRPr/>
              </a:pPr>
              <a:r>
                <a:rPr lang="en-US" sz="1800" dirty="0">
                  <a:solidFill>
                    <a:srgbClr val="B7DE70"/>
                  </a:solidFill>
                  <a:latin typeface="+mj-lt"/>
                </a:rPr>
                <a:t>CONNECTION</a:t>
              </a:r>
            </a:p>
          </p:txBody>
        </p:sp>
        <p:pic>
          <p:nvPicPr>
            <p:cNvPr id="21" name="Picture 20" descr="l_3dfbaed285dec7dae67f2e8d1d6fb470.gif"/>
            <p:cNvPicPr>
              <a:picLocks noChangeAspect="1"/>
            </p:cNvPicPr>
            <p:nvPr/>
          </p:nvPicPr>
          <p:blipFill>
            <a:blip r:embed="rId4"/>
            <a:stretch>
              <a:fillRect/>
            </a:stretch>
          </p:blipFill>
          <p:spPr>
            <a:xfrm>
              <a:off x="1117894" y="3473998"/>
              <a:ext cx="1235162" cy="1235162"/>
            </a:xfrm>
            <a:prstGeom prst="roundRect">
              <a:avLst>
                <a:gd name="adj" fmla="val 7451"/>
              </a:avLst>
            </a:prstGeom>
            <a:ln>
              <a:solidFill>
                <a:schemeClr val="bg1">
                  <a:lumMod val="50000"/>
                </a:schemeClr>
              </a:solidFill>
            </a:ln>
          </p:spPr>
        </p:pic>
      </p:grpSp>
      <p:grpSp>
        <p:nvGrpSpPr>
          <p:cNvPr id="3" name="Group 24"/>
          <p:cNvGrpSpPr>
            <a:grpSpLocks/>
          </p:cNvGrpSpPr>
          <p:nvPr/>
        </p:nvGrpSpPr>
        <p:grpSpPr bwMode="auto">
          <a:xfrm>
            <a:off x="3476625" y="1465263"/>
            <a:ext cx="2209800" cy="1647825"/>
            <a:chOff x="3553995" y="231648"/>
            <a:chExt cx="2209800" cy="1648758"/>
          </a:xfrm>
        </p:grpSpPr>
        <p:sp>
          <p:nvSpPr>
            <p:cNvPr id="56324" name="Text Box 6"/>
            <p:cNvSpPr txBox="1">
              <a:spLocks noChangeArrowheads="1"/>
            </p:cNvSpPr>
            <p:nvPr/>
          </p:nvSpPr>
          <p:spPr bwMode="auto">
            <a:xfrm>
              <a:off x="3553995" y="1510309"/>
              <a:ext cx="2209800" cy="370097"/>
            </a:xfrm>
            <a:prstGeom prst="rect">
              <a:avLst/>
            </a:prstGeom>
            <a:noFill/>
            <a:ln w="9525">
              <a:noFill/>
              <a:miter lim="800000"/>
              <a:headEnd/>
              <a:tailEnd/>
            </a:ln>
          </p:spPr>
          <p:txBody>
            <a:bodyPr>
              <a:spAutoFit/>
            </a:bodyPr>
            <a:lstStyle/>
            <a:p>
              <a:pPr algn="ctr" eaLnBrk="0" hangingPunct="0">
                <a:spcBef>
                  <a:spcPct val="50000"/>
                </a:spcBef>
                <a:defRPr/>
              </a:pPr>
              <a:r>
                <a:rPr lang="en-US" sz="1800" dirty="0">
                  <a:solidFill>
                    <a:srgbClr val="0099DE"/>
                  </a:solidFill>
                  <a:latin typeface="+mj-lt"/>
                </a:rPr>
                <a:t>DISCOVERY</a:t>
              </a:r>
            </a:p>
          </p:txBody>
        </p:sp>
        <p:pic>
          <p:nvPicPr>
            <p:cNvPr id="22" name="Picture 21" descr="vid.png"/>
            <p:cNvPicPr>
              <a:picLocks noChangeAspect="1"/>
            </p:cNvPicPr>
            <p:nvPr/>
          </p:nvPicPr>
          <p:blipFill>
            <a:blip r:embed="rId5"/>
            <a:stretch>
              <a:fillRect/>
            </a:stretch>
          </p:blipFill>
          <p:spPr>
            <a:xfrm>
              <a:off x="4014806" y="231648"/>
              <a:ext cx="1243584" cy="1243584"/>
            </a:xfrm>
            <a:prstGeom prst="roundRect">
              <a:avLst>
                <a:gd name="adj" fmla="val 9564"/>
              </a:avLst>
            </a:prstGeom>
            <a:ln>
              <a:solidFill>
                <a:schemeClr val="bg1">
                  <a:lumMod val="50000"/>
                </a:schemeClr>
              </a:solidFill>
            </a:ln>
          </p:spPr>
        </p:pic>
      </p:grpSp>
      <p:grpSp>
        <p:nvGrpSpPr>
          <p:cNvPr id="4" name="Group 26"/>
          <p:cNvGrpSpPr>
            <a:grpSpLocks/>
          </p:cNvGrpSpPr>
          <p:nvPr/>
        </p:nvGrpSpPr>
        <p:grpSpPr bwMode="auto">
          <a:xfrm>
            <a:off x="6011863" y="4699000"/>
            <a:ext cx="2792412" cy="1663700"/>
            <a:chOff x="6339181" y="3463620"/>
            <a:chExt cx="2792627" cy="1663922"/>
          </a:xfrm>
        </p:grpSpPr>
        <p:sp>
          <p:nvSpPr>
            <p:cNvPr id="56323" name="Text Box 5"/>
            <p:cNvSpPr txBox="1">
              <a:spLocks noChangeArrowheads="1"/>
            </p:cNvSpPr>
            <p:nvPr/>
          </p:nvSpPr>
          <p:spPr bwMode="auto">
            <a:xfrm>
              <a:off x="6339181" y="4757606"/>
              <a:ext cx="2792627" cy="369936"/>
            </a:xfrm>
            <a:prstGeom prst="rect">
              <a:avLst/>
            </a:prstGeom>
            <a:noFill/>
            <a:ln w="9525">
              <a:noFill/>
              <a:miter lim="800000"/>
              <a:headEnd/>
              <a:tailEnd/>
            </a:ln>
          </p:spPr>
          <p:txBody>
            <a:bodyPr>
              <a:spAutoFit/>
            </a:bodyPr>
            <a:lstStyle/>
            <a:p>
              <a:pPr algn="ctr" eaLnBrk="0" hangingPunct="0">
                <a:spcBef>
                  <a:spcPct val="50000"/>
                </a:spcBef>
                <a:defRPr/>
              </a:pPr>
              <a:r>
                <a:rPr lang="en-US" sz="1800" dirty="0">
                  <a:solidFill>
                    <a:schemeClr val="accent2">
                      <a:lumMod val="60000"/>
                      <a:lumOff val="40000"/>
                    </a:schemeClr>
                  </a:solidFill>
                  <a:latin typeface="+mj-lt"/>
                </a:rPr>
                <a:t>SELF-EXPRESSION</a:t>
              </a:r>
            </a:p>
          </p:txBody>
        </p:sp>
        <p:pic>
          <p:nvPicPr>
            <p:cNvPr id="23" name="Picture 22" descr="l_a7f1eea536dfa69fdc340e44abf9be74.jpg"/>
            <p:cNvPicPr>
              <a:picLocks noChangeAspect="1"/>
            </p:cNvPicPr>
            <p:nvPr/>
          </p:nvPicPr>
          <p:blipFill>
            <a:blip r:embed="rId6" cstate="print"/>
            <a:stretch>
              <a:fillRect/>
            </a:stretch>
          </p:blipFill>
          <p:spPr>
            <a:xfrm>
              <a:off x="7108152" y="3463620"/>
              <a:ext cx="1254684" cy="1254684"/>
            </a:xfrm>
            <a:prstGeom prst="roundRect">
              <a:avLst>
                <a:gd name="adj" fmla="val 9072"/>
              </a:avLst>
            </a:prstGeom>
            <a:ln>
              <a:solidFill>
                <a:schemeClr val="bg1">
                  <a:lumMod val="50000"/>
                </a:schemeClr>
              </a:solidFill>
            </a:ln>
          </p:spPr>
        </p:pic>
      </p:grpSp>
      <p:grpSp>
        <p:nvGrpSpPr>
          <p:cNvPr id="40965" name="Group 28"/>
          <p:cNvGrpSpPr>
            <a:grpSpLocks/>
          </p:cNvGrpSpPr>
          <p:nvPr/>
        </p:nvGrpSpPr>
        <p:grpSpPr bwMode="auto">
          <a:xfrm>
            <a:off x="2789238" y="3033713"/>
            <a:ext cx="3481387" cy="3471862"/>
            <a:chOff x="2243329" y="1584960"/>
            <a:chExt cx="4754880" cy="4742686"/>
          </a:xfrm>
        </p:grpSpPr>
        <p:sp>
          <p:nvSpPr>
            <p:cNvPr id="18" name="Circular Arrow 17"/>
            <p:cNvSpPr/>
            <p:nvPr/>
          </p:nvSpPr>
          <p:spPr bwMode="auto">
            <a:xfrm rot="19827487">
              <a:off x="2353907" y="1584960"/>
              <a:ext cx="4509873" cy="4510649"/>
            </a:xfrm>
            <a:prstGeom prst="circularArrow">
              <a:avLst>
                <a:gd name="adj1" fmla="val 12500"/>
                <a:gd name="adj2" fmla="val 1142319"/>
                <a:gd name="adj3" fmla="val 20457681"/>
                <a:gd name="adj4" fmla="val 14609942"/>
                <a:gd name="adj5" fmla="val 12500"/>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0" name="Circular Arrow 19"/>
            <p:cNvSpPr/>
            <p:nvPr/>
          </p:nvSpPr>
          <p:spPr bwMode="auto">
            <a:xfrm rot="5170573">
              <a:off x="2486865" y="1762087"/>
              <a:ext cx="4510649" cy="4512041"/>
            </a:xfrm>
            <a:prstGeom prst="circularArrow">
              <a:avLst>
                <a:gd name="adj1" fmla="val 12500"/>
                <a:gd name="adj2" fmla="val 1142319"/>
                <a:gd name="adj3" fmla="val 20457681"/>
                <a:gd name="adj4" fmla="val 14609942"/>
                <a:gd name="adj5" fmla="val 12500"/>
              </a:avLst>
            </a:prstGeom>
            <a:solidFill>
              <a:schemeClr val="accent2"/>
            </a:solidFill>
            <a:ln w="9525" cap="flat" cmpd="sng" algn="ctr">
              <a:noFill/>
              <a:prstDash val="solid"/>
              <a:round/>
              <a:headEnd type="none" w="med" len="med"/>
              <a:tailEnd type="none" w="med" len="med"/>
            </a:ln>
            <a:effectLst/>
          </p:spPr>
          <p:txBody>
            <a:bodyPr/>
            <a:lstStyle/>
            <a:p>
              <a:pPr>
                <a:defRPr/>
              </a:pPr>
              <a:endParaRPr lang="en-US"/>
            </a:p>
          </p:txBody>
        </p:sp>
        <p:sp>
          <p:nvSpPr>
            <p:cNvPr id="28" name="Circular Arrow 27"/>
            <p:cNvSpPr/>
            <p:nvPr/>
          </p:nvSpPr>
          <p:spPr bwMode="auto">
            <a:xfrm rot="12587306">
              <a:off x="2243329" y="1816997"/>
              <a:ext cx="4512041" cy="4510649"/>
            </a:xfrm>
            <a:prstGeom prst="circularArrow">
              <a:avLst>
                <a:gd name="adj1" fmla="val 12500"/>
                <a:gd name="adj2" fmla="val 1142319"/>
                <a:gd name="adj3" fmla="val 20457681"/>
                <a:gd name="adj4" fmla="val 14609942"/>
                <a:gd name="adj5" fmla="val 12500"/>
              </a:avLst>
            </a:prstGeom>
            <a:solidFill>
              <a:srgbClr val="92D050"/>
            </a:solidFill>
            <a:ln w="9525" cap="flat" cmpd="sng" algn="ctr">
              <a:noFill/>
              <a:prstDash val="solid"/>
              <a:round/>
              <a:headEnd type="none" w="med" len="med"/>
              <a:tailEnd type="none" w="med" len="med"/>
            </a:ln>
            <a:effectLst/>
          </p:spPr>
          <p:txBody>
            <a:bodyPr/>
            <a:lstStyle/>
            <a:p>
              <a:pPr>
                <a:defRPr/>
              </a:pPr>
              <a:endParaRPr lang="en-US"/>
            </a:p>
          </p:txBody>
        </p:sp>
      </p:grpSp>
      <p:sp>
        <p:nvSpPr>
          <p:cNvPr id="40966" name="Title 15"/>
          <p:cNvSpPr>
            <a:spLocks noGrp="1"/>
          </p:cNvSpPr>
          <p:nvPr>
            <p:ph type="title"/>
          </p:nvPr>
        </p:nvSpPr>
        <p:spPr>
          <a:xfrm>
            <a:off x="92075" y="88900"/>
            <a:ext cx="6765925" cy="990600"/>
          </a:xfrm>
        </p:spPr>
        <p:txBody>
          <a:bodyPr/>
          <a:lstStyle/>
          <a:p>
            <a:r>
              <a:rPr lang="en-US" smtClean="0"/>
              <a:t>The MySpace Platform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
          <p:cNvSpPr>
            <a:spLocks noChangeArrowheads="1"/>
          </p:cNvSpPr>
          <p:nvPr/>
        </p:nvSpPr>
        <p:spPr bwMode="auto">
          <a:xfrm>
            <a:off x="207963" y="4665663"/>
            <a:ext cx="7467600" cy="430212"/>
          </a:xfrm>
          <a:prstGeom prst="rect">
            <a:avLst/>
          </a:prstGeom>
          <a:noFill/>
          <a:ln w="9525">
            <a:noFill/>
            <a:miter lim="800000"/>
            <a:headEnd/>
            <a:tailEnd/>
          </a:ln>
        </p:spPr>
        <p:txBody>
          <a:bodyPr>
            <a:spAutoFit/>
          </a:bodyPr>
          <a:lstStyle/>
          <a:p>
            <a:r>
              <a:rPr lang="en-US" sz="2200">
                <a:solidFill>
                  <a:srgbClr val="595959"/>
                </a:solidFill>
                <a:latin typeface="Arial" charset="0"/>
              </a:rPr>
              <a:t>Social Portal = Social Network       Portal </a:t>
            </a:r>
          </a:p>
        </p:txBody>
      </p:sp>
      <p:sp>
        <p:nvSpPr>
          <p:cNvPr id="43010" name="Title 16"/>
          <p:cNvSpPr>
            <a:spLocks noGrp="1"/>
          </p:cNvSpPr>
          <p:nvPr>
            <p:ph type="title"/>
          </p:nvPr>
        </p:nvSpPr>
        <p:spPr>
          <a:xfrm>
            <a:off x="92075" y="88900"/>
            <a:ext cx="6765925" cy="990600"/>
          </a:xfrm>
        </p:spPr>
        <p:txBody>
          <a:bodyPr/>
          <a:lstStyle/>
          <a:p>
            <a:r>
              <a:rPr lang="en-US" smtClean="0"/>
              <a:t>Re-defining MySpace:</a:t>
            </a:r>
            <a:br>
              <a:rPr lang="en-US" smtClean="0"/>
            </a:br>
            <a:r>
              <a:rPr lang="en-US" smtClean="0"/>
              <a:t>The Social Portal </a:t>
            </a:r>
          </a:p>
        </p:txBody>
      </p:sp>
      <p:sp>
        <p:nvSpPr>
          <p:cNvPr id="43011" name="Content Placeholder 12"/>
          <p:cNvSpPr>
            <a:spLocks noGrp="1"/>
          </p:cNvSpPr>
          <p:nvPr>
            <p:ph idx="1"/>
          </p:nvPr>
        </p:nvSpPr>
        <p:spPr>
          <a:xfrm>
            <a:off x="228600" y="1371600"/>
            <a:ext cx="8686800" cy="2057400"/>
          </a:xfrm>
        </p:spPr>
        <p:txBody>
          <a:bodyPr/>
          <a:lstStyle/>
          <a:p>
            <a:r>
              <a:rPr lang="en-US" smtClean="0"/>
              <a:t>More than just a social network. </a:t>
            </a:r>
          </a:p>
          <a:p>
            <a:pPr>
              <a:spcBef>
                <a:spcPts val="1200"/>
              </a:spcBef>
            </a:pPr>
            <a:r>
              <a:rPr lang="en-US" smtClean="0"/>
              <a:t>More than just a gateway to content. </a:t>
            </a:r>
          </a:p>
          <a:p>
            <a:pPr>
              <a:spcBef>
                <a:spcPts val="1200"/>
              </a:spcBef>
            </a:pPr>
            <a:r>
              <a:rPr lang="en-US" smtClean="0"/>
              <a:t>MySpace is a global lifestyle brand that connects people, content and culture.</a:t>
            </a:r>
          </a:p>
          <a:p>
            <a:endParaRPr lang="en-US" smtClean="0"/>
          </a:p>
        </p:txBody>
      </p:sp>
      <p:sp>
        <p:nvSpPr>
          <p:cNvPr id="15" name="Slide Number Placeholder 14"/>
          <p:cNvSpPr>
            <a:spLocks noGrp="1"/>
          </p:cNvSpPr>
          <p:nvPr>
            <p:ph type="sldNum" sz="quarter" idx="11"/>
          </p:nvPr>
        </p:nvSpPr>
        <p:spPr/>
        <p:txBody>
          <a:bodyPr/>
          <a:lstStyle/>
          <a:p>
            <a:pPr>
              <a:defRPr/>
            </a:pPr>
            <a:fld id="{F6819152-7D3C-4022-9B7D-7ED6500CC128}" type="slidenum">
              <a:rPr lang="en-US" smtClean="0"/>
              <a:pPr>
                <a:defRPr/>
              </a:pPr>
              <a:t>14</a:t>
            </a:fld>
            <a:endParaRPr lang="en-US"/>
          </a:p>
        </p:txBody>
      </p:sp>
      <p:sp>
        <p:nvSpPr>
          <p:cNvPr id="43013" name="Cross 14"/>
          <p:cNvSpPr>
            <a:spLocks noChangeArrowheads="1"/>
          </p:cNvSpPr>
          <p:nvPr/>
        </p:nvSpPr>
        <p:spPr bwMode="auto">
          <a:xfrm>
            <a:off x="4454525" y="4751388"/>
            <a:ext cx="285750" cy="284162"/>
          </a:xfrm>
          <a:prstGeom prst="plus">
            <a:avLst>
              <a:gd name="adj" fmla="val 35074"/>
            </a:avLst>
          </a:prstGeom>
          <a:solidFill>
            <a:schemeClr val="accent2"/>
          </a:solidFill>
          <a:ln w="9525">
            <a:noFill/>
            <a:round/>
            <a:headEnd/>
            <a:tailEnd/>
          </a:ln>
        </p:spPr>
        <p:txBody>
          <a:bodyPr/>
          <a:lstStyle/>
          <a:p>
            <a:endParaRPr lang="de-DE"/>
          </a:p>
        </p:txBody>
      </p:sp>
      <p:sp>
        <p:nvSpPr>
          <p:cNvPr id="18" name="Rectangle 11"/>
          <p:cNvSpPr>
            <a:spLocks noChangeArrowheads="1"/>
          </p:cNvSpPr>
          <p:nvPr/>
        </p:nvSpPr>
        <p:spPr bwMode="auto">
          <a:xfrm>
            <a:off x="6734175" y="3163888"/>
            <a:ext cx="2206625" cy="3678237"/>
          </a:xfrm>
          <a:prstGeom prst="rect">
            <a:avLst/>
          </a:prstGeom>
          <a:noFill/>
          <a:ln w="9525">
            <a:noFill/>
            <a:miter lim="800000"/>
            <a:headEnd/>
            <a:tailEnd/>
          </a:ln>
        </p:spPr>
        <p:txBody>
          <a:bodyPr/>
          <a:lstStyle/>
          <a:p>
            <a:pPr>
              <a:spcAft>
                <a:spcPts val="2000"/>
              </a:spcAft>
              <a:defRPr/>
            </a:pPr>
            <a:r>
              <a:rPr lang="en-US" sz="2200" dirty="0">
                <a:latin typeface="+mj-lt"/>
              </a:rPr>
              <a:t>music</a:t>
            </a:r>
          </a:p>
          <a:p>
            <a:pPr>
              <a:spcAft>
                <a:spcPts val="2200"/>
              </a:spcAft>
              <a:defRPr/>
            </a:pPr>
            <a:r>
              <a:rPr lang="en-US" sz="2200" dirty="0">
                <a:latin typeface="+mj-lt"/>
              </a:rPr>
              <a:t>movies</a:t>
            </a:r>
          </a:p>
          <a:p>
            <a:pPr>
              <a:spcAft>
                <a:spcPts val="2000"/>
              </a:spcAft>
              <a:defRPr/>
            </a:pPr>
            <a:r>
              <a:rPr lang="en-US" sz="2200" dirty="0">
                <a:latin typeface="+mj-lt"/>
              </a:rPr>
              <a:t>videos </a:t>
            </a:r>
          </a:p>
          <a:p>
            <a:pPr>
              <a:spcAft>
                <a:spcPts val="2000"/>
              </a:spcAft>
              <a:defRPr/>
            </a:pPr>
            <a:r>
              <a:rPr lang="en-US" sz="2200" dirty="0">
                <a:latin typeface="+mj-lt"/>
              </a:rPr>
              <a:t>games</a:t>
            </a:r>
          </a:p>
          <a:p>
            <a:pPr>
              <a:spcAft>
                <a:spcPts val="2000"/>
              </a:spcAft>
              <a:defRPr/>
            </a:pPr>
            <a:r>
              <a:rPr lang="en-US" sz="2200" dirty="0">
                <a:latin typeface="+mj-lt"/>
              </a:rPr>
              <a:t>mail</a:t>
            </a:r>
          </a:p>
          <a:p>
            <a:pPr>
              <a:spcAft>
                <a:spcPts val="2000"/>
              </a:spcAft>
              <a:defRPr/>
            </a:pPr>
            <a:r>
              <a:rPr lang="en-US" sz="2200" dirty="0">
                <a:latin typeface="+mj-lt"/>
              </a:rPr>
              <a:t>IM</a:t>
            </a:r>
          </a:p>
        </p:txBody>
      </p:sp>
      <p:pic>
        <p:nvPicPr>
          <p:cNvPr id="43015" name="Picture 8" descr="C:\Documents and Settings\twatanabe\Desktop\ent.png"/>
          <p:cNvPicPr>
            <a:picLocks noChangeAspect="1" noChangeArrowheads="1"/>
          </p:cNvPicPr>
          <p:nvPr/>
        </p:nvPicPr>
        <p:blipFill>
          <a:blip r:embed="rId3"/>
          <a:srcRect/>
          <a:stretch>
            <a:fillRect/>
          </a:stretch>
        </p:blipFill>
        <p:spPr bwMode="auto">
          <a:xfrm>
            <a:off x="6361113" y="3221038"/>
            <a:ext cx="381000" cy="374650"/>
          </a:xfrm>
          <a:prstGeom prst="rect">
            <a:avLst/>
          </a:prstGeom>
          <a:noFill/>
          <a:ln w="9525">
            <a:noFill/>
            <a:miter lim="800000"/>
            <a:headEnd/>
            <a:tailEnd/>
          </a:ln>
        </p:spPr>
      </p:pic>
      <p:sp>
        <p:nvSpPr>
          <p:cNvPr id="20" name="Left Brace 19"/>
          <p:cNvSpPr/>
          <p:nvPr/>
        </p:nvSpPr>
        <p:spPr bwMode="auto">
          <a:xfrm>
            <a:off x="5867400" y="3109913"/>
            <a:ext cx="457200" cy="3546475"/>
          </a:xfrm>
          <a:prstGeom prst="leftBrac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a:solidFill>
                <a:schemeClr val="tx1"/>
              </a:solidFill>
              <a:latin typeface="Times New Roman" pitchFamily="18" charset="0"/>
              <a:ea typeface="ＭＳ Ｐゴシック" pitchFamily="34" charset="-128"/>
            </a:endParaRPr>
          </a:p>
        </p:txBody>
      </p:sp>
      <p:pic>
        <p:nvPicPr>
          <p:cNvPr id="43017" name="Picture 2" descr="C:\Documents and Settings\twatanabe\Desktop\video.png"/>
          <p:cNvPicPr>
            <a:picLocks noChangeAspect="1" noChangeArrowheads="1"/>
          </p:cNvPicPr>
          <p:nvPr/>
        </p:nvPicPr>
        <p:blipFill>
          <a:blip r:embed="rId4"/>
          <a:srcRect/>
          <a:stretch>
            <a:fillRect/>
          </a:stretch>
        </p:blipFill>
        <p:spPr bwMode="auto">
          <a:xfrm>
            <a:off x="6362700" y="4402138"/>
            <a:ext cx="377825" cy="377825"/>
          </a:xfrm>
          <a:prstGeom prst="rect">
            <a:avLst/>
          </a:prstGeom>
          <a:noFill/>
          <a:ln w="9525">
            <a:noFill/>
            <a:miter lim="800000"/>
            <a:headEnd/>
            <a:tailEnd/>
          </a:ln>
        </p:spPr>
      </p:pic>
      <p:pic>
        <p:nvPicPr>
          <p:cNvPr id="43018" name="Picture 5" descr="C:\Documents and Settings\twatanabe\Desktop\movie.png"/>
          <p:cNvPicPr>
            <a:picLocks noChangeAspect="1" noChangeArrowheads="1"/>
          </p:cNvPicPr>
          <p:nvPr/>
        </p:nvPicPr>
        <p:blipFill>
          <a:blip r:embed="rId5"/>
          <a:srcRect/>
          <a:stretch>
            <a:fillRect/>
          </a:stretch>
        </p:blipFill>
        <p:spPr bwMode="auto">
          <a:xfrm>
            <a:off x="6361113" y="3808413"/>
            <a:ext cx="381000" cy="381000"/>
          </a:xfrm>
          <a:prstGeom prst="rect">
            <a:avLst/>
          </a:prstGeom>
          <a:noFill/>
          <a:ln w="9525">
            <a:noFill/>
            <a:miter lim="800000"/>
            <a:headEnd/>
            <a:tailEnd/>
          </a:ln>
        </p:spPr>
      </p:pic>
      <p:pic>
        <p:nvPicPr>
          <p:cNvPr id="43019" name="Picture 9" descr="C:\Documents and Settings\twatanabe\Desktop\mail.png"/>
          <p:cNvPicPr>
            <a:picLocks noChangeAspect="1" noChangeArrowheads="1"/>
          </p:cNvPicPr>
          <p:nvPr/>
        </p:nvPicPr>
        <p:blipFill>
          <a:blip r:embed="rId6"/>
          <a:srcRect/>
          <a:stretch>
            <a:fillRect/>
          </a:stretch>
        </p:blipFill>
        <p:spPr bwMode="auto">
          <a:xfrm>
            <a:off x="6361113" y="5588000"/>
            <a:ext cx="374650" cy="374650"/>
          </a:xfrm>
          <a:prstGeom prst="rect">
            <a:avLst/>
          </a:prstGeom>
          <a:noFill/>
          <a:ln w="9525">
            <a:noFill/>
            <a:miter lim="800000"/>
            <a:headEnd/>
            <a:tailEnd/>
          </a:ln>
        </p:spPr>
      </p:pic>
      <p:pic>
        <p:nvPicPr>
          <p:cNvPr id="43020" name="Picture 10" descr="C:\Documents and Settings\twatanabe\Desktop\im.png"/>
          <p:cNvPicPr>
            <a:picLocks noChangeAspect="1" noChangeArrowheads="1"/>
          </p:cNvPicPr>
          <p:nvPr/>
        </p:nvPicPr>
        <p:blipFill>
          <a:blip r:embed="rId7"/>
          <a:srcRect/>
          <a:stretch>
            <a:fillRect/>
          </a:stretch>
        </p:blipFill>
        <p:spPr bwMode="auto">
          <a:xfrm>
            <a:off x="6361113" y="6156325"/>
            <a:ext cx="381000" cy="374650"/>
          </a:xfrm>
          <a:prstGeom prst="rect">
            <a:avLst/>
          </a:prstGeom>
          <a:noFill/>
          <a:ln w="9525">
            <a:noFill/>
            <a:miter lim="800000"/>
            <a:headEnd/>
            <a:tailEnd/>
          </a:ln>
        </p:spPr>
      </p:pic>
      <p:pic>
        <p:nvPicPr>
          <p:cNvPr id="43021" name="Picture 5" descr="C:\Documents and Settings\twatanabe\Desktop\game.png"/>
          <p:cNvPicPr>
            <a:picLocks noChangeAspect="1" noChangeArrowheads="1"/>
          </p:cNvPicPr>
          <p:nvPr/>
        </p:nvPicPr>
        <p:blipFill>
          <a:blip r:embed="rId8"/>
          <a:srcRect/>
          <a:stretch>
            <a:fillRect/>
          </a:stretch>
        </p:blipFill>
        <p:spPr bwMode="auto">
          <a:xfrm>
            <a:off x="6351588" y="5011738"/>
            <a:ext cx="381000" cy="374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4510088" y="5072063"/>
            <a:ext cx="4354512" cy="1066800"/>
          </a:xfrm>
        </p:spPr>
        <p:txBody>
          <a:bodyPr/>
          <a:lstStyle/>
          <a:p>
            <a:pPr eaLnBrk="1" hangingPunct="1"/>
            <a:r>
              <a:rPr lang="en-US" smtClean="0">
                <a:latin typeface="Arial" charset="0"/>
                <a:cs typeface="Arial" charset="0"/>
              </a:rPr>
              <a:t>How MySpace Works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J Video 2.jpg"/>
          <p:cNvPicPr>
            <a:picLocks noChangeAspect="1"/>
          </p:cNvPicPr>
          <p:nvPr/>
        </p:nvPicPr>
        <p:blipFill>
          <a:blip r:embed="rId3"/>
          <a:srcRect/>
          <a:stretch>
            <a:fillRect/>
          </a:stretch>
        </p:blipFill>
        <p:spPr bwMode="auto">
          <a:xfrm>
            <a:off x="4419600" y="2657475"/>
            <a:ext cx="3276600" cy="2809875"/>
          </a:xfrm>
          <a:prstGeom prst="rect">
            <a:avLst/>
          </a:prstGeom>
          <a:noFill/>
          <a:ln w="9525">
            <a:noFill/>
            <a:miter lim="800000"/>
            <a:headEnd/>
            <a:tailEnd/>
          </a:ln>
        </p:spPr>
      </p:pic>
      <p:pic>
        <p:nvPicPr>
          <p:cNvPr id="15" name="Picture 14" descr="J Video.jpg"/>
          <p:cNvPicPr>
            <a:picLocks noChangeAspect="1"/>
          </p:cNvPicPr>
          <p:nvPr/>
        </p:nvPicPr>
        <p:blipFill>
          <a:blip r:embed="rId4"/>
          <a:srcRect/>
          <a:stretch>
            <a:fillRect/>
          </a:stretch>
        </p:blipFill>
        <p:spPr bwMode="auto">
          <a:xfrm>
            <a:off x="4419600" y="2709863"/>
            <a:ext cx="3276600" cy="2705100"/>
          </a:xfrm>
          <a:prstGeom prst="rect">
            <a:avLst/>
          </a:prstGeom>
          <a:noFill/>
          <a:ln w="9525">
            <a:noFill/>
            <a:miter lim="800000"/>
            <a:headEnd/>
            <a:tailEnd/>
          </a:ln>
        </p:spPr>
      </p:pic>
      <p:pic>
        <p:nvPicPr>
          <p:cNvPr id="19" name="Picture 18" descr="J Music.jpg"/>
          <p:cNvPicPr>
            <a:picLocks noChangeAspect="1"/>
          </p:cNvPicPr>
          <p:nvPr/>
        </p:nvPicPr>
        <p:blipFill>
          <a:blip r:embed="rId5"/>
          <a:srcRect/>
          <a:stretch>
            <a:fillRect/>
          </a:stretch>
        </p:blipFill>
        <p:spPr bwMode="auto">
          <a:xfrm>
            <a:off x="3962400" y="3603625"/>
            <a:ext cx="4191000" cy="917575"/>
          </a:xfrm>
          <a:prstGeom prst="rect">
            <a:avLst/>
          </a:prstGeom>
          <a:noFill/>
          <a:ln w="9525">
            <a:noFill/>
            <a:miter lim="800000"/>
            <a:headEnd/>
            <a:tailEnd/>
          </a:ln>
        </p:spPr>
      </p:pic>
      <p:pic>
        <p:nvPicPr>
          <p:cNvPr id="14" name="Picture 13" descr="J Friend.jpg"/>
          <p:cNvPicPr>
            <a:picLocks noChangeAspect="1"/>
          </p:cNvPicPr>
          <p:nvPr/>
        </p:nvPicPr>
        <p:blipFill>
          <a:blip r:embed="rId6"/>
          <a:srcRect/>
          <a:stretch>
            <a:fillRect/>
          </a:stretch>
        </p:blipFill>
        <p:spPr bwMode="auto">
          <a:xfrm>
            <a:off x="4379913" y="2347913"/>
            <a:ext cx="3355975" cy="3429000"/>
          </a:xfrm>
          <a:prstGeom prst="rect">
            <a:avLst/>
          </a:prstGeom>
          <a:noFill/>
          <a:ln w="9525">
            <a:noFill/>
            <a:miter lim="800000"/>
            <a:headEnd/>
            <a:tailEnd/>
          </a:ln>
        </p:spPr>
      </p:pic>
      <p:sp>
        <p:nvSpPr>
          <p:cNvPr id="22" name="Picture 21" descr="J Blogs.jpg"/>
          <p:cNvSpPr>
            <a:spLocks noChangeAspect="1"/>
          </p:cNvSpPr>
          <p:nvPr/>
        </p:nvSpPr>
        <p:spPr bwMode="auto">
          <a:xfrm>
            <a:off x="3962400" y="3238500"/>
            <a:ext cx="4191000" cy="1647825"/>
          </a:xfrm>
          <a:prstGeom prst="rect">
            <a:avLst/>
          </a:prstGeom>
          <a:noFill/>
          <a:ln w="9525">
            <a:noFill/>
            <a:miter lim="800000"/>
            <a:headEnd/>
            <a:tailEnd/>
          </a:ln>
        </p:spPr>
        <p:txBody>
          <a:bodyPr/>
          <a:lstStyle/>
          <a:p>
            <a:endParaRPr lang="de-DE"/>
          </a:p>
        </p:txBody>
      </p:sp>
      <p:pic>
        <p:nvPicPr>
          <p:cNvPr id="30" name="Picture 29" descr="J Interests 3.jpg"/>
          <p:cNvPicPr>
            <a:picLocks noChangeAspect="1"/>
          </p:cNvPicPr>
          <p:nvPr/>
        </p:nvPicPr>
        <p:blipFill>
          <a:blip r:embed="rId7"/>
          <a:srcRect/>
          <a:stretch>
            <a:fillRect/>
          </a:stretch>
        </p:blipFill>
        <p:spPr bwMode="auto">
          <a:xfrm>
            <a:off x="4443413" y="1800225"/>
            <a:ext cx="3228975" cy="4524375"/>
          </a:xfrm>
          <a:prstGeom prst="rect">
            <a:avLst/>
          </a:prstGeom>
          <a:noFill/>
          <a:ln w="9525">
            <a:noFill/>
            <a:miter lim="800000"/>
            <a:headEnd/>
            <a:tailEnd/>
          </a:ln>
        </p:spPr>
      </p:pic>
      <p:pic>
        <p:nvPicPr>
          <p:cNvPr id="29" name="Picture 28" descr="J Interests 2.jpg"/>
          <p:cNvPicPr>
            <a:picLocks noChangeAspect="1"/>
          </p:cNvPicPr>
          <p:nvPr/>
        </p:nvPicPr>
        <p:blipFill>
          <a:blip r:embed="rId8"/>
          <a:srcRect/>
          <a:stretch>
            <a:fillRect/>
          </a:stretch>
        </p:blipFill>
        <p:spPr bwMode="auto">
          <a:xfrm>
            <a:off x="4598988" y="1912938"/>
            <a:ext cx="2917825" cy="4298950"/>
          </a:xfrm>
          <a:prstGeom prst="rect">
            <a:avLst/>
          </a:prstGeom>
          <a:noFill/>
          <a:ln w="9525">
            <a:noFill/>
            <a:miter lim="800000"/>
            <a:headEnd/>
            <a:tailEnd/>
          </a:ln>
        </p:spPr>
      </p:pic>
      <p:pic>
        <p:nvPicPr>
          <p:cNvPr id="17" name="Picture 16" descr="J Intro.jpg"/>
          <p:cNvPicPr>
            <a:picLocks noChangeAspect="1"/>
          </p:cNvPicPr>
          <p:nvPr/>
        </p:nvPicPr>
        <p:blipFill>
          <a:blip r:embed="rId9"/>
          <a:srcRect/>
          <a:stretch>
            <a:fillRect/>
          </a:stretch>
        </p:blipFill>
        <p:spPr bwMode="auto">
          <a:xfrm>
            <a:off x="4562475" y="1943100"/>
            <a:ext cx="2990850" cy="4238625"/>
          </a:xfrm>
          <a:prstGeom prst="rect">
            <a:avLst/>
          </a:prstGeom>
          <a:noFill/>
          <a:ln w="9525">
            <a:noFill/>
            <a:miter lim="800000"/>
            <a:headEnd/>
            <a:tailEnd/>
          </a:ln>
        </p:spPr>
      </p:pic>
      <p:pic>
        <p:nvPicPr>
          <p:cNvPr id="47113" name="Picture 15" descr="Jamie Full Profile.jpg"/>
          <p:cNvPicPr>
            <a:picLocks noChangeAspect="1"/>
          </p:cNvPicPr>
          <p:nvPr/>
        </p:nvPicPr>
        <p:blipFill>
          <a:blip r:embed="rId10"/>
          <a:srcRect/>
          <a:stretch>
            <a:fillRect/>
          </a:stretch>
        </p:blipFill>
        <p:spPr bwMode="auto">
          <a:xfrm>
            <a:off x="1412875" y="1220788"/>
            <a:ext cx="1787525" cy="5561012"/>
          </a:xfrm>
          <a:prstGeom prst="rect">
            <a:avLst/>
          </a:prstGeom>
          <a:noFill/>
          <a:ln w="9525">
            <a:noFill/>
            <a:miter lim="800000"/>
            <a:headEnd/>
            <a:tailEnd/>
          </a:ln>
        </p:spPr>
      </p:pic>
      <p:sp>
        <p:nvSpPr>
          <p:cNvPr id="47114" name="Rectangle 2"/>
          <p:cNvSpPr>
            <a:spLocks noGrp="1" noChangeArrowheads="1"/>
          </p:cNvSpPr>
          <p:nvPr>
            <p:ph type="title"/>
          </p:nvPr>
        </p:nvSpPr>
        <p:spPr>
          <a:xfrm>
            <a:off x="92075" y="88900"/>
            <a:ext cx="6765925" cy="990600"/>
          </a:xfrm>
        </p:spPr>
        <p:txBody>
          <a:bodyPr/>
          <a:lstStyle/>
          <a:p>
            <a:pPr eaLnBrk="1" hangingPunct="1"/>
            <a:r>
              <a:rPr lang="en-US" smtClean="0"/>
              <a:t>The Profile Is The Core</a:t>
            </a:r>
          </a:p>
        </p:txBody>
      </p:sp>
      <p:sp>
        <p:nvSpPr>
          <p:cNvPr id="13" name="Slide Number Placeholder 12"/>
          <p:cNvSpPr>
            <a:spLocks noGrp="1"/>
          </p:cNvSpPr>
          <p:nvPr>
            <p:ph type="sldNum" sz="quarter" idx="11"/>
          </p:nvPr>
        </p:nvSpPr>
        <p:spPr/>
        <p:txBody>
          <a:bodyPr/>
          <a:lstStyle/>
          <a:p>
            <a:pPr>
              <a:defRPr/>
            </a:pPr>
            <a:fld id="{AC7FFC75-AF9D-4FA2-A155-832360287C9E}" type="slidenum">
              <a:rPr lang="en-US" b="0" smtClean="0"/>
              <a:pPr>
                <a:defRPr/>
              </a:pPr>
              <a:t>16</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63" presetClass="path" presetSubtype="0" accel="50000" decel="50000" fill="hold" nodeType="withEffect">
                                  <p:stCondLst>
                                    <p:cond delay="0"/>
                                  </p:stCondLst>
                                  <p:childTnLst>
                                    <p:animMotion origin="layout" path="M -0.47917 -0.31458 L 1.11022E-16 -1.11111E-6 " pathEditMode="relative" rAng="0" ptsTypes="AA">
                                      <p:cBhvr>
                                        <p:cTn id="11" dur="1000" fill="hold"/>
                                        <p:tgtEl>
                                          <p:spTgt spid="17"/>
                                        </p:tgtEl>
                                        <p:attrNameLst>
                                          <p:attrName>ppt_x</p:attrName>
                                          <p:attrName>ppt_y</p:attrName>
                                        </p:attrNameLst>
                                      </p:cBhvr>
                                      <p:rCtr x="240" y="157"/>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17"/>
                                        </p:tgtEl>
                                      </p:cBhvr>
                                    </p:animEffect>
                                    <p:set>
                                      <p:cBhvr>
                                        <p:cTn id="16" dur="1" fill="hold">
                                          <p:stCondLst>
                                            <p:cond delay="999"/>
                                          </p:stCondLst>
                                        </p:cTn>
                                        <p:tgtEl>
                                          <p:spTgt spid="17"/>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Effect transition="in" filter="fade">
                                      <p:cBhvr>
                                        <p:cTn id="21" dur="1000"/>
                                        <p:tgtEl>
                                          <p:spTgt spid="30"/>
                                        </p:tgtEl>
                                      </p:cBhvr>
                                    </p:animEffect>
                                  </p:childTnLst>
                                </p:cTn>
                              </p:par>
                              <p:par>
                                <p:cTn id="22" presetID="63" presetClass="path" presetSubtype="0" accel="50000" decel="50000" fill="hold" nodeType="withEffect">
                                  <p:stCondLst>
                                    <p:cond delay="0"/>
                                  </p:stCondLst>
                                  <p:childTnLst>
                                    <p:animMotion origin="layout" path="M -0.45417 0.08542 L 1.11022E-16 -1.11111E-6 " pathEditMode="relative" rAng="0" ptsTypes="AA">
                                      <p:cBhvr>
                                        <p:cTn id="23" dur="1000" fill="hold"/>
                                        <p:tgtEl>
                                          <p:spTgt spid="30"/>
                                        </p:tgtEl>
                                        <p:attrNameLst>
                                          <p:attrName>ppt_x</p:attrName>
                                          <p:attrName>ppt_y</p:attrName>
                                        </p:attrNameLst>
                                      </p:cBhvr>
                                      <p:rCtr x="227" y="-43"/>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30"/>
                                        </p:tgtEl>
                                      </p:cBhvr>
                                    </p:animEffect>
                                    <p:set>
                                      <p:cBhvr>
                                        <p:cTn id="28" dur="1" fill="hold">
                                          <p:stCondLst>
                                            <p:cond delay="999"/>
                                          </p:stCondLst>
                                        </p:cTn>
                                        <p:tgtEl>
                                          <p:spTgt spid="30"/>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Effect transition="in" filter="fade">
                                      <p:cBhvr>
                                        <p:cTn id="33" dur="1000"/>
                                        <p:tgtEl>
                                          <p:spTgt spid="29"/>
                                        </p:tgtEl>
                                      </p:cBhvr>
                                    </p:animEffect>
                                  </p:childTnLst>
                                </p:cTn>
                              </p:par>
                              <p:par>
                                <p:cTn id="34" presetID="63" presetClass="path" presetSubtype="0" accel="50000" decel="50000" fill="hold" nodeType="withEffect">
                                  <p:stCondLst>
                                    <p:cond delay="0"/>
                                  </p:stCondLst>
                                  <p:childTnLst>
                                    <p:animMotion origin="layout" path="M -0.47083 -0.08125 L 1.11022E-16 -1.11111E-6 " pathEditMode="relative" rAng="0" ptsTypes="AA">
                                      <p:cBhvr>
                                        <p:cTn id="35" dur="1000" fill="hold"/>
                                        <p:tgtEl>
                                          <p:spTgt spid="29"/>
                                        </p:tgtEl>
                                        <p:attrNameLst>
                                          <p:attrName>ppt_x</p:attrName>
                                          <p:attrName>ppt_y</p:attrName>
                                        </p:attrNameLst>
                                      </p:cBhvr>
                                      <p:rCtr x="235" y="41"/>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cTn>
                              </p:par>
                              <p:par>
                                <p:cTn id="41" presetID="53" presetClass="entr" presetSubtype="0" fill="hold" grpId="0" nodeType="withEffect" nodePh="1">
                                  <p:stCondLst>
                                    <p:cond delay="0"/>
                                  </p:stCondLst>
                                  <p:endCondLst>
                                    <p:cond evt="begin" delay="0">
                                      <p:tn val="41"/>
                                    </p:cond>
                                  </p:end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Effect transition="in" filter="fade">
                                      <p:cBhvr>
                                        <p:cTn id="45" dur="1000"/>
                                        <p:tgtEl>
                                          <p:spTgt spid="22"/>
                                        </p:tgtEl>
                                      </p:cBhvr>
                                    </p:animEffect>
                                  </p:childTnLst>
                                </p:cTn>
                              </p:par>
                              <p:par>
                                <p:cTn id="46" presetID="63" presetClass="path" presetSubtype="0" accel="50000" decel="50000" fill="hold" grpId="1" nodeType="withEffect" nodePh="1">
                                  <p:stCondLst>
                                    <p:cond delay="0"/>
                                  </p:stCondLst>
                                  <p:endCondLst>
                                    <p:cond evt="begin" delay="0">
                                      <p:tn val="46"/>
                                    </p:cond>
                                  </p:endCondLst>
                                  <p:childTnLst>
                                    <p:animMotion origin="layout" path="M -0.37917 -0.3368 L 1.11022E-16 -1.11111E-6 " pathEditMode="relative" rAng="0" ptsTypes="AA">
                                      <p:cBhvr>
                                        <p:cTn id="47" dur="1000" fill="hold"/>
                                        <p:tgtEl>
                                          <p:spTgt spid="22"/>
                                        </p:tgtEl>
                                        <p:attrNameLst>
                                          <p:attrName>ppt_x</p:attrName>
                                          <p:attrName>ppt_y</p:attrName>
                                        </p:attrNameLst>
                                      </p:cBhvr>
                                      <p:rCtr x="190" y="168"/>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2" nodeType="clickEffect" nodePh="1">
                                  <p:stCondLst>
                                    <p:cond delay="0"/>
                                  </p:stCondLst>
                                  <p:endCondLst>
                                    <p:cond evt="begin" delay="0">
                                      <p:tn val="50"/>
                                    </p:cond>
                                  </p:endCondLst>
                                  <p:childTnLst>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par>
                                <p:cTn id="53" presetID="53"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Effect transition="in" filter="fade">
                                      <p:cBhvr>
                                        <p:cTn id="57" dur="1000"/>
                                        <p:tgtEl>
                                          <p:spTgt spid="14"/>
                                        </p:tgtEl>
                                      </p:cBhvr>
                                    </p:animEffect>
                                  </p:childTnLst>
                                </p:cTn>
                              </p:par>
                              <p:par>
                                <p:cTn id="58" presetID="63" presetClass="path" presetSubtype="0" accel="50000" decel="50000" fill="hold" nodeType="withEffect">
                                  <p:stCondLst>
                                    <p:cond delay="0"/>
                                  </p:stCondLst>
                                  <p:childTnLst>
                                    <p:animMotion origin="layout" path="M -0.39583 0.22986 L 1.11022E-16 -1.11111E-6 " pathEditMode="relative" rAng="0" ptsTypes="AA">
                                      <p:cBhvr>
                                        <p:cTn id="59" dur="1000" fill="hold"/>
                                        <p:tgtEl>
                                          <p:spTgt spid="14"/>
                                        </p:tgtEl>
                                        <p:attrNameLst>
                                          <p:attrName>ppt_x</p:attrName>
                                          <p:attrName>ppt_y</p:attrName>
                                        </p:attrNameLst>
                                      </p:cBhvr>
                                      <p:rCtr x="198" y="-115"/>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14"/>
                                        </p:tgtEl>
                                      </p:cBhvr>
                                    </p:animEffect>
                                    <p:set>
                                      <p:cBhvr>
                                        <p:cTn id="64" dur="1" fill="hold">
                                          <p:stCondLst>
                                            <p:cond delay="999"/>
                                          </p:stCondLst>
                                        </p:cTn>
                                        <p:tgtEl>
                                          <p:spTgt spid="14"/>
                                        </p:tgtEl>
                                        <p:attrNameLst>
                                          <p:attrName>style.visibility</p:attrName>
                                        </p:attrNameLst>
                                      </p:cBhvr>
                                      <p:to>
                                        <p:strVal val="hidden"/>
                                      </p:to>
                                    </p:set>
                                  </p:childTnLst>
                                </p:cTn>
                              </p:par>
                              <p:par>
                                <p:cTn id="65" presetID="53"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Effect transition="in" filter="fade">
                                      <p:cBhvr>
                                        <p:cTn id="69" dur="1000"/>
                                        <p:tgtEl>
                                          <p:spTgt spid="19"/>
                                        </p:tgtEl>
                                      </p:cBhvr>
                                    </p:animEffect>
                                  </p:childTnLst>
                                </p:cTn>
                              </p:par>
                              <p:par>
                                <p:cTn id="70" presetID="63" presetClass="path" presetSubtype="0" accel="50000" decel="50000" fill="hold" nodeType="withEffect">
                                  <p:stCondLst>
                                    <p:cond delay="0"/>
                                  </p:stCondLst>
                                  <p:childTnLst>
                                    <p:animMotion origin="layout" path="M -0.4625 -0.17014 L 1.11022E-16 -1.11111E-6 " pathEditMode="relative" rAng="0" ptsTypes="AA">
                                      <p:cBhvr>
                                        <p:cTn id="71" dur="1000" fill="hold"/>
                                        <p:tgtEl>
                                          <p:spTgt spid="19"/>
                                        </p:tgtEl>
                                        <p:attrNameLst>
                                          <p:attrName>ppt_x</p:attrName>
                                          <p:attrName>ppt_y</p:attrName>
                                        </p:attrNameLst>
                                      </p:cBhvr>
                                      <p:rCtr x="231" y="85"/>
                                    </p:animMotion>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19"/>
                                        </p:tgtEl>
                                      </p:cBhvr>
                                    </p:animEffect>
                                    <p:set>
                                      <p:cBhvr>
                                        <p:cTn id="76" dur="1" fill="hold">
                                          <p:stCondLst>
                                            <p:cond delay="999"/>
                                          </p:stCondLst>
                                        </p:cTn>
                                        <p:tgtEl>
                                          <p:spTgt spid="19"/>
                                        </p:tgtEl>
                                        <p:attrNameLst>
                                          <p:attrName>style.visibility</p:attrName>
                                        </p:attrNameLst>
                                      </p:cBhvr>
                                      <p:to>
                                        <p:strVal val="hidden"/>
                                      </p:to>
                                    </p:set>
                                  </p:childTnLst>
                                </p:cTn>
                              </p:par>
                              <p:par>
                                <p:cTn id="77" presetID="53"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Effect transition="in" filter="fade">
                                      <p:cBhvr>
                                        <p:cTn id="81" dur="1000"/>
                                        <p:tgtEl>
                                          <p:spTgt spid="15"/>
                                        </p:tgtEl>
                                      </p:cBhvr>
                                    </p:animEffect>
                                  </p:childTnLst>
                                </p:cTn>
                              </p:par>
                              <p:par>
                                <p:cTn id="82" presetID="63" presetClass="path" presetSubtype="0" accel="50000" decel="50000" fill="hold" nodeType="withEffect">
                                  <p:stCondLst>
                                    <p:cond delay="0"/>
                                  </p:stCondLst>
                                  <p:childTnLst>
                                    <p:animMotion origin="layout" path="M -0.37083 -0.22569 L 1.11022E-16 -1.11111E-6 " pathEditMode="relative" rAng="0" ptsTypes="AA">
                                      <p:cBhvr>
                                        <p:cTn id="83" dur="1000" fill="hold"/>
                                        <p:tgtEl>
                                          <p:spTgt spid="15"/>
                                        </p:tgtEl>
                                        <p:attrNameLst>
                                          <p:attrName>ppt_x</p:attrName>
                                          <p:attrName>ppt_y</p:attrName>
                                        </p:attrNameLst>
                                      </p:cBhvr>
                                      <p:rCtr x="185" y="113"/>
                                    </p:animMotion>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00"/>
                                        <p:tgtEl>
                                          <p:spTgt spid="15"/>
                                        </p:tgtEl>
                                      </p:cBhvr>
                                    </p:animEffect>
                                    <p:set>
                                      <p:cBhvr>
                                        <p:cTn id="88" dur="1" fill="hold">
                                          <p:stCondLst>
                                            <p:cond delay="999"/>
                                          </p:stCondLst>
                                        </p:cTn>
                                        <p:tgtEl>
                                          <p:spTgt spid="15"/>
                                        </p:tgtEl>
                                        <p:attrNameLst>
                                          <p:attrName>style.visibility</p:attrName>
                                        </p:attrNameLst>
                                      </p:cBhvr>
                                      <p:to>
                                        <p:strVal val="hidden"/>
                                      </p:to>
                                    </p:set>
                                  </p:childTnLst>
                                </p:cTn>
                              </p:par>
                              <p:par>
                                <p:cTn id="89" presetID="53"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Effect transition="in" filter="fade">
                                      <p:cBhvr>
                                        <p:cTn id="93" dur="1000"/>
                                        <p:tgtEl>
                                          <p:spTgt spid="18"/>
                                        </p:tgtEl>
                                      </p:cBhvr>
                                    </p:animEffect>
                                  </p:childTnLst>
                                </p:cTn>
                              </p:par>
                              <p:par>
                                <p:cTn id="94" presetID="63" presetClass="path" presetSubtype="0" accel="50000" decel="50000" fill="hold" nodeType="withEffect">
                                  <p:stCondLst>
                                    <p:cond delay="0"/>
                                  </p:stCondLst>
                                  <p:childTnLst>
                                    <p:animMotion origin="layout" path="M -0.37083 -0.08125 L 1.11022E-16 -1.11111E-6 " pathEditMode="relative" rAng="0" ptsTypes="AA">
                                      <p:cBhvr>
                                        <p:cTn id="95" dur="1000" fill="hold"/>
                                        <p:tgtEl>
                                          <p:spTgt spid="18"/>
                                        </p:tgtEl>
                                        <p:attrNameLst>
                                          <p:attrName>ppt_x</p:attrName>
                                          <p:attrName>ppt_y</p:attrName>
                                        </p:attrNameLst>
                                      </p:cBhvr>
                                      <p:rCtr x="185"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cherrycoke2"/>
          <p:cNvPicPr>
            <a:picLocks noChangeAspect="1" noChangeArrowheads="1"/>
          </p:cNvPicPr>
          <p:nvPr/>
        </p:nvPicPr>
        <p:blipFill>
          <a:blip r:embed="rId3"/>
          <a:srcRect/>
          <a:stretch>
            <a:fillRect/>
          </a:stretch>
        </p:blipFill>
        <p:spPr bwMode="auto">
          <a:xfrm>
            <a:off x="3352800" y="2060575"/>
            <a:ext cx="5410200" cy="3575050"/>
          </a:xfrm>
          <a:prstGeom prst="rect">
            <a:avLst/>
          </a:prstGeom>
          <a:noFill/>
          <a:ln w="9525">
            <a:noFill/>
            <a:miter lim="800000"/>
            <a:headEnd/>
            <a:tailEnd/>
          </a:ln>
        </p:spPr>
      </p:pic>
      <p:grpSp>
        <p:nvGrpSpPr>
          <p:cNvPr id="2" name="Group 4"/>
          <p:cNvGrpSpPr>
            <a:grpSpLocks/>
          </p:cNvGrpSpPr>
          <p:nvPr/>
        </p:nvGrpSpPr>
        <p:grpSpPr bwMode="auto">
          <a:xfrm>
            <a:off x="4338638" y="2381250"/>
            <a:ext cx="3433762" cy="3087688"/>
            <a:chOff x="2733" y="1500"/>
            <a:chExt cx="2163" cy="1945"/>
          </a:xfrm>
        </p:grpSpPr>
        <p:sp>
          <p:nvSpPr>
            <p:cNvPr id="49157" name="Rectangle 5"/>
            <p:cNvSpPr>
              <a:spLocks noChangeArrowheads="1"/>
            </p:cNvSpPr>
            <p:nvPr/>
          </p:nvSpPr>
          <p:spPr bwMode="auto">
            <a:xfrm>
              <a:off x="2759" y="3315"/>
              <a:ext cx="1400" cy="130"/>
            </a:xfrm>
            <a:prstGeom prst="rect">
              <a:avLst/>
            </a:prstGeom>
            <a:noFill/>
            <a:ln w="25400">
              <a:solidFill>
                <a:srgbClr val="FF0000"/>
              </a:solidFill>
              <a:miter lim="800000"/>
              <a:headEnd/>
              <a:tailEnd/>
            </a:ln>
          </p:spPr>
          <p:txBody>
            <a:bodyPr wrap="none" anchor="ctr"/>
            <a:lstStyle/>
            <a:p>
              <a:pPr algn="ctr"/>
              <a:endParaRPr lang="de-DE"/>
            </a:p>
          </p:txBody>
        </p:sp>
        <p:sp>
          <p:nvSpPr>
            <p:cNvPr id="49158" name="Rectangle 6"/>
            <p:cNvSpPr>
              <a:spLocks noChangeArrowheads="1"/>
            </p:cNvSpPr>
            <p:nvPr/>
          </p:nvSpPr>
          <p:spPr bwMode="auto">
            <a:xfrm>
              <a:off x="2733" y="1500"/>
              <a:ext cx="2163" cy="623"/>
            </a:xfrm>
            <a:prstGeom prst="rect">
              <a:avLst/>
            </a:prstGeom>
            <a:noFill/>
            <a:ln w="25400">
              <a:solidFill>
                <a:srgbClr val="FF0000"/>
              </a:solidFill>
              <a:miter lim="800000"/>
              <a:headEnd/>
              <a:tailEnd/>
            </a:ln>
          </p:spPr>
          <p:txBody>
            <a:bodyPr wrap="none" anchor="ctr"/>
            <a:lstStyle/>
            <a:p>
              <a:pPr algn="ctr"/>
              <a:endParaRPr lang="de-DE"/>
            </a:p>
          </p:txBody>
        </p:sp>
      </p:grpSp>
      <p:pic>
        <p:nvPicPr>
          <p:cNvPr id="49155" name="Picture 7" descr="1"/>
          <p:cNvPicPr>
            <a:picLocks noChangeAspect="1" noChangeArrowheads="1"/>
          </p:cNvPicPr>
          <p:nvPr/>
        </p:nvPicPr>
        <p:blipFill>
          <a:blip r:embed="rId4"/>
          <a:srcRect/>
          <a:stretch>
            <a:fillRect/>
          </a:stretch>
        </p:blipFill>
        <p:spPr bwMode="auto">
          <a:xfrm>
            <a:off x="306388" y="2859088"/>
            <a:ext cx="2741612" cy="2170112"/>
          </a:xfrm>
          <a:prstGeom prst="rect">
            <a:avLst/>
          </a:prstGeom>
          <a:noFill/>
          <a:ln w="9525">
            <a:noFill/>
            <a:miter lim="800000"/>
            <a:headEnd/>
            <a:tailEnd/>
          </a:ln>
        </p:spPr>
      </p:pic>
      <p:sp>
        <p:nvSpPr>
          <p:cNvPr id="49156" name="Rectangle 9"/>
          <p:cNvSpPr>
            <a:spLocks noGrp="1" noChangeArrowheads="1"/>
          </p:cNvSpPr>
          <p:nvPr>
            <p:ph type="title"/>
          </p:nvPr>
        </p:nvSpPr>
        <p:spPr>
          <a:xfrm>
            <a:off x="92075" y="88900"/>
            <a:ext cx="6765925" cy="990600"/>
          </a:xfrm>
        </p:spPr>
        <p:txBody>
          <a:bodyPr/>
          <a:lstStyle/>
          <a:p>
            <a:pPr eaLnBrk="1" hangingPunct="1"/>
            <a:r>
              <a:rPr lang="en-US" smtClean="0"/>
              <a:t>How The Momentum Effect Works: </a:t>
            </a:r>
            <a:br>
              <a:rPr lang="en-US" smtClean="0"/>
            </a:br>
            <a:r>
              <a:rPr lang="en-US" smtClean="0"/>
              <a:t>Jamie Is Engaged By An 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ChangeArrowheads="1"/>
          </p:cNvSpPr>
          <p:nvPr/>
        </p:nvSpPr>
        <p:spPr bwMode="auto">
          <a:xfrm>
            <a:off x="88900" y="88900"/>
            <a:ext cx="7581900" cy="990600"/>
          </a:xfrm>
          <a:prstGeom prst="rect">
            <a:avLst/>
          </a:prstGeom>
          <a:noFill/>
          <a:ln w="9525">
            <a:noFill/>
            <a:miter lim="800000"/>
            <a:headEnd/>
            <a:tailEnd/>
          </a:ln>
        </p:spPr>
        <p:txBody>
          <a:bodyPr/>
          <a:lstStyle/>
          <a:p>
            <a:endParaRPr lang="de-DE" sz="2600">
              <a:solidFill>
                <a:schemeClr val="bg1"/>
              </a:solidFill>
              <a:latin typeface="Arial" charset="0"/>
            </a:endParaRPr>
          </a:p>
        </p:txBody>
      </p:sp>
      <p:pic>
        <p:nvPicPr>
          <p:cNvPr id="51202" name="Picture 3"/>
          <p:cNvPicPr>
            <a:picLocks noChangeAspect="1" noChangeArrowheads="1"/>
          </p:cNvPicPr>
          <p:nvPr/>
        </p:nvPicPr>
        <p:blipFill>
          <a:blip r:embed="rId3"/>
          <a:srcRect/>
          <a:stretch>
            <a:fillRect/>
          </a:stretch>
        </p:blipFill>
        <p:spPr bwMode="auto">
          <a:xfrm>
            <a:off x="2770188" y="1295400"/>
            <a:ext cx="3783012" cy="5486400"/>
          </a:xfrm>
          <a:prstGeom prst="rect">
            <a:avLst/>
          </a:prstGeom>
          <a:noFill/>
          <a:ln w="9525">
            <a:noFill/>
            <a:miter lim="800000"/>
            <a:headEnd/>
            <a:tailEnd/>
          </a:ln>
        </p:spPr>
      </p:pic>
      <p:sp>
        <p:nvSpPr>
          <p:cNvPr id="51203" name="Rectangle 10"/>
          <p:cNvSpPr>
            <a:spLocks noGrp="1" noChangeArrowheads="1"/>
          </p:cNvSpPr>
          <p:nvPr>
            <p:ph type="title"/>
          </p:nvPr>
        </p:nvSpPr>
        <p:spPr>
          <a:xfrm>
            <a:off x="92075" y="88900"/>
            <a:ext cx="6765925" cy="990600"/>
          </a:xfrm>
        </p:spPr>
        <p:txBody>
          <a:bodyPr/>
          <a:lstStyle/>
          <a:p>
            <a:pPr eaLnBrk="1" hangingPunct="1"/>
            <a:r>
              <a:rPr lang="en-US" smtClean="0"/>
              <a:t>Jamie Visits Brand Community…</a:t>
            </a:r>
            <a:br>
              <a:rPr lang="en-US" smtClean="0"/>
            </a:br>
            <a:endParaRPr lang="en-US" smtClean="0"/>
          </a:p>
        </p:txBody>
      </p:sp>
      <p:sp>
        <p:nvSpPr>
          <p:cNvPr id="5" name="Slide Number Placeholder 4"/>
          <p:cNvSpPr>
            <a:spLocks noGrp="1"/>
          </p:cNvSpPr>
          <p:nvPr>
            <p:ph type="sldNum" sz="quarter" idx="11"/>
          </p:nvPr>
        </p:nvSpPr>
        <p:spPr/>
        <p:txBody>
          <a:bodyPr/>
          <a:lstStyle/>
          <a:p>
            <a:pPr>
              <a:defRPr/>
            </a:pPr>
            <a:fld id="{DE2ED986-B61F-4B4B-A60A-EAAD65A3979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
          <p:cNvSpPr>
            <a:spLocks noChangeArrowheads="1"/>
          </p:cNvSpPr>
          <p:nvPr/>
        </p:nvSpPr>
        <p:spPr bwMode="auto">
          <a:xfrm>
            <a:off x="88900" y="88900"/>
            <a:ext cx="7581900" cy="990600"/>
          </a:xfrm>
          <a:prstGeom prst="rect">
            <a:avLst/>
          </a:prstGeom>
          <a:noFill/>
          <a:ln w="9525">
            <a:noFill/>
            <a:miter lim="800000"/>
            <a:headEnd/>
            <a:tailEnd/>
          </a:ln>
        </p:spPr>
        <p:txBody>
          <a:bodyPr/>
          <a:lstStyle/>
          <a:p>
            <a:endParaRPr lang="de-DE" sz="2600">
              <a:solidFill>
                <a:schemeClr val="bg1"/>
              </a:solidFill>
              <a:latin typeface="Arial" charset="0"/>
            </a:endParaRPr>
          </a:p>
        </p:txBody>
      </p:sp>
      <p:grpSp>
        <p:nvGrpSpPr>
          <p:cNvPr id="53250" name="Group 3"/>
          <p:cNvGrpSpPr>
            <a:grpSpLocks/>
          </p:cNvGrpSpPr>
          <p:nvPr/>
        </p:nvGrpSpPr>
        <p:grpSpPr bwMode="auto">
          <a:xfrm>
            <a:off x="5181600" y="2057400"/>
            <a:ext cx="3733800" cy="3686175"/>
            <a:chOff x="3216" y="1296"/>
            <a:chExt cx="2352" cy="2322"/>
          </a:xfrm>
        </p:grpSpPr>
        <p:pic>
          <p:nvPicPr>
            <p:cNvPr id="53254" name="Picture 4" descr="Untitled-1"/>
            <p:cNvPicPr>
              <a:picLocks noChangeAspect="1" noChangeArrowheads="1"/>
            </p:cNvPicPr>
            <p:nvPr/>
          </p:nvPicPr>
          <p:blipFill>
            <a:blip r:embed="rId3"/>
            <a:srcRect/>
            <a:stretch>
              <a:fillRect/>
            </a:stretch>
          </p:blipFill>
          <p:spPr bwMode="auto">
            <a:xfrm>
              <a:off x="3216" y="1296"/>
              <a:ext cx="2352" cy="2322"/>
            </a:xfrm>
            <a:prstGeom prst="rect">
              <a:avLst/>
            </a:prstGeom>
            <a:noFill/>
            <a:ln w="9525">
              <a:noFill/>
              <a:miter lim="800000"/>
              <a:headEnd/>
              <a:tailEnd/>
            </a:ln>
          </p:spPr>
        </p:pic>
        <p:pic>
          <p:nvPicPr>
            <p:cNvPr id="53255" name="Picture 5"/>
            <p:cNvPicPr>
              <a:picLocks noChangeAspect="1" noChangeArrowheads="1"/>
            </p:cNvPicPr>
            <p:nvPr/>
          </p:nvPicPr>
          <p:blipFill>
            <a:blip r:embed="rId4"/>
            <a:srcRect/>
            <a:stretch>
              <a:fillRect/>
            </a:stretch>
          </p:blipFill>
          <p:spPr bwMode="auto">
            <a:xfrm>
              <a:off x="4969" y="2723"/>
              <a:ext cx="540" cy="540"/>
            </a:xfrm>
            <a:prstGeom prst="rect">
              <a:avLst/>
            </a:prstGeom>
            <a:noFill/>
            <a:ln w="19050">
              <a:solidFill>
                <a:schemeClr val="accent2"/>
              </a:solidFill>
              <a:miter lim="800000"/>
              <a:headEnd/>
              <a:tailEnd/>
            </a:ln>
          </p:spPr>
        </p:pic>
      </p:grpSp>
      <p:sp>
        <p:nvSpPr>
          <p:cNvPr id="2489350" name="Rectangle 6"/>
          <p:cNvSpPr>
            <a:spLocks noChangeArrowheads="1"/>
          </p:cNvSpPr>
          <p:nvPr/>
        </p:nvSpPr>
        <p:spPr bwMode="auto">
          <a:xfrm>
            <a:off x="7915275" y="4140200"/>
            <a:ext cx="960438" cy="1123950"/>
          </a:xfrm>
          <a:prstGeom prst="rect">
            <a:avLst/>
          </a:prstGeom>
          <a:noFill/>
          <a:ln w="25400">
            <a:solidFill>
              <a:srgbClr val="FF0000"/>
            </a:solidFill>
            <a:miter lim="800000"/>
            <a:headEnd/>
            <a:tailEnd/>
          </a:ln>
        </p:spPr>
        <p:txBody>
          <a:bodyPr wrap="none" anchor="ctr"/>
          <a:lstStyle/>
          <a:p>
            <a:pPr algn="ctr"/>
            <a:endParaRPr lang="de-DE"/>
          </a:p>
        </p:txBody>
      </p:sp>
      <p:pic>
        <p:nvPicPr>
          <p:cNvPr id="53252" name="Picture 7" descr="2"/>
          <p:cNvPicPr>
            <a:picLocks noChangeAspect="1" noChangeArrowheads="1"/>
          </p:cNvPicPr>
          <p:nvPr/>
        </p:nvPicPr>
        <p:blipFill>
          <a:blip r:embed="rId5"/>
          <a:srcRect/>
          <a:stretch>
            <a:fillRect/>
          </a:stretch>
        </p:blipFill>
        <p:spPr bwMode="auto">
          <a:xfrm>
            <a:off x="152400" y="2859088"/>
            <a:ext cx="4876800" cy="2170112"/>
          </a:xfrm>
          <a:prstGeom prst="rect">
            <a:avLst/>
          </a:prstGeom>
          <a:noFill/>
          <a:ln w="9525">
            <a:noFill/>
            <a:miter lim="800000"/>
            <a:headEnd/>
            <a:tailEnd/>
          </a:ln>
        </p:spPr>
      </p:pic>
      <p:sp>
        <p:nvSpPr>
          <p:cNvPr id="53253" name="Rectangle 10"/>
          <p:cNvSpPr>
            <a:spLocks noGrp="1" noChangeArrowheads="1"/>
          </p:cNvSpPr>
          <p:nvPr>
            <p:ph type="title"/>
          </p:nvPr>
        </p:nvSpPr>
        <p:spPr>
          <a:xfrm>
            <a:off x="92075" y="88900"/>
            <a:ext cx="6765925" cy="990600"/>
          </a:xfrm>
        </p:spPr>
        <p:txBody>
          <a:bodyPr/>
          <a:lstStyle/>
          <a:p>
            <a:pPr eaLnBrk="1" hangingPunct="1"/>
            <a:r>
              <a:rPr lang="en-US" smtClean="0"/>
              <a:t>Jamie Adds Brand As Friend…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489350"/>
                                        </p:tgtEl>
                                        <p:attrNameLst>
                                          <p:attrName>style.visibility</p:attrName>
                                        </p:attrNameLst>
                                      </p:cBhvr>
                                      <p:to>
                                        <p:strVal val="visible"/>
                                      </p:to>
                                    </p:set>
                                    <p:animEffect transition="in" filter="strips(downRight)">
                                      <p:cBhvr>
                                        <p:cTn id="7" dur="500"/>
                                        <p:tgtEl>
                                          <p:spTgt spid="248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3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92075" y="88900"/>
            <a:ext cx="6765925" cy="990600"/>
          </a:xfrm>
        </p:spPr>
        <p:txBody>
          <a:bodyPr/>
          <a:lstStyle/>
          <a:p>
            <a:r>
              <a:rPr lang="en-US" smtClean="0"/>
              <a:t>Agenda </a:t>
            </a:r>
          </a:p>
        </p:txBody>
      </p:sp>
      <p:sp>
        <p:nvSpPr>
          <p:cNvPr id="3" name="Content Placeholder 2"/>
          <p:cNvSpPr>
            <a:spLocks noGrp="1"/>
          </p:cNvSpPr>
          <p:nvPr>
            <p:ph idx="1"/>
          </p:nvPr>
        </p:nvSpPr>
        <p:spPr/>
        <p:txBody>
          <a:bodyPr/>
          <a:lstStyle/>
          <a:p>
            <a:pPr marL="342900" indent="-342900">
              <a:buFontTx/>
              <a:buChar char="•"/>
            </a:pPr>
            <a:r>
              <a:rPr lang="en-US" sz="1500" smtClean="0"/>
              <a:t>Social Media And Where It’s Going</a:t>
            </a:r>
            <a:endParaRPr lang="hu-HU" sz="1500" smtClean="0"/>
          </a:p>
          <a:p>
            <a:pPr marL="342900" indent="-342900">
              <a:buFontTx/>
              <a:buChar char="•"/>
            </a:pPr>
            <a:endParaRPr lang="en-US" sz="1500" smtClean="0"/>
          </a:p>
          <a:p>
            <a:pPr marL="342900" indent="-342900">
              <a:buFontTx/>
              <a:buChar char="•"/>
            </a:pPr>
            <a:r>
              <a:rPr lang="en-US" sz="1500" smtClean="0"/>
              <a:t>How People Use Social Networks</a:t>
            </a:r>
          </a:p>
          <a:p>
            <a:pPr marL="342900" indent="-342900">
              <a:buFontTx/>
              <a:buChar char="•"/>
            </a:pPr>
            <a:endParaRPr lang="hu-HU" sz="1500" smtClean="0"/>
          </a:p>
          <a:p>
            <a:pPr marL="342900" indent="-342900">
              <a:buFontTx/>
              <a:buChar char="•"/>
            </a:pPr>
            <a:r>
              <a:rPr lang="en-US" sz="1500" smtClean="0"/>
              <a:t>Welcome To MySpace </a:t>
            </a:r>
          </a:p>
          <a:p>
            <a:pPr marL="342900" indent="-342900">
              <a:buFontTx/>
              <a:buChar char="•"/>
            </a:pPr>
            <a:endParaRPr lang="hu-HU" sz="1500" smtClean="0"/>
          </a:p>
          <a:p>
            <a:pPr marL="342900" indent="-342900">
              <a:buFontTx/>
              <a:buChar char="•"/>
            </a:pPr>
            <a:r>
              <a:rPr lang="en-US" sz="1500" smtClean="0"/>
              <a:t>How MySpace Works</a:t>
            </a:r>
          </a:p>
          <a:p>
            <a:pPr marL="342900" indent="-342900">
              <a:buFontTx/>
              <a:buChar char="•"/>
            </a:pPr>
            <a:endParaRPr lang="hu-HU" sz="1500" smtClean="0"/>
          </a:p>
          <a:p>
            <a:pPr marL="342900" indent="-342900">
              <a:buFontTx/>
              <a:buChar char="•"/>
            </a:pPr>
            <a:r>
              <a:rPr lang="en-US" sz="1500" smtClean="0"/>
              <a:t>Brand Communities </a:t>
            </a:r>
          </a:p>
          <a:p>
            <a:pPr marL="342900" indent="-342900"/>
            <a:r>
              <a:rPr lang="en-US" sz="1500" smtClean="0"/>
              <a:t> </a:t>
            </a:r>
          </a:p>
          <a:p>
            <a:pPr marL="342900" indent="-342900"/>
            <a:endParaRPr lang="en-US" sz="1500" smtClean="0"/>
          </a:p>
          <a:p>
            <a:pPr marL="342900" indent="-342900"/>
            <a:r>
              <a:rPr lang="en-US" sz="1500" smtClean="0"/>
              <a:t> </a:t>
            </a:r>
          </a:p>
          <a:p>
            <a:pPr marL="342900" indent="-342900"/>
            <a:r>
              <a:rPr lang="en-US" sz="1500" smtClean="0"/>
              <a:t> </a:t>
            </a:r>
          </a:p>
          <a:p>
            <a:pPr marL="342900" indent="-342900"/>
            <a:endParaRPr lang="en-US" sz="150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70D7DCD3-D732-4754-A02D-02F7D251D16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
          <p:cNvPicPr>
            <a:picLocks noChangeAspect="1" noChangeArrowheads="1"/>
          </p:cNvPicPr>
          <p:nvPr/>
        </p:nvPicPr>
        <p:blipFill>
          <a:blip r:embed="rId3"/>
          <a:srcRect/>
          <a:stretch>
            <a:fillRect/>
          </a:stretch>
        </p:blipFill>
        <p:spPr bwMode="auto">
          <a:xfrm>
            <a:off x="3244850" y="2133600"/>
            <a:ext cx="5645150" cy="3505200"/>
          </a:xfrm>
          <a:prstGeom prst="rect">
            <a:avLst/>
          </a:prstGeom>
          <a:noFill/>
          <a:ln w="9525">
            <a:noFill/>
            <a:miter lim="800000"/>
            <a:headEnd/>
            <a:tailEnd/>
          </a:ln>
        </p:spPr>
      </p:pic>
      <p:pic>
        <p:nvPicPr>
          <p:cNvPr id="55298" name="Picture 4" descr="1"/>
          <p:cNvPicPr>
            <a:picLocks noChangeAspect="1" noChangeArrowheads="1"/>
          </p:cNvPicPr>
          <p:nvPr/>
        </p:nvPicPr>
        <p:blipFill>
          <a:blip r:embed="rId4"/>
          <a:srcRect/>
          <a:stretch>
            <a:fillRect/>
          </a:stretch>
        </p:blipFill>
        <p:spPr bwMode="auto">
          <a:xfrm>
            <a:off x="153988" y="2859088"/>
            <a:ext cx="2741612" cy="2170112"/>
          </a:xfrm>
          <a:prstGeom prst="rect">
            <a:avLst/>
          </a:prstGeom>
          <a:noFill/>
          <a:ln w="9525">
            <a:noFill/>
            <a:miter lim="800000"/>
            <a:headEnd/>
            <a:tailEnd/>
          </a:ln>
        </p:spPr>
      </p:pic>
      <p:sp>
        <p:nvSpPr>
          <p:cNvPr id="55299" name="Rectangle 6"/>
          <p:cNvSpPr>
            <a:spLocks noGrp="1" noChangeArrowheads="1"/>
          </p:cNvSpPr>
          <p:nvPr>
            <p:ph type="title"/>
          </p:nvPr>
        </p:nvSpPr>
        <p:spPr>
          <a:xfrm>
            <a:off x="92075" y="88900"/>
            <a:ext cx="7391400" cy="990600"/>
          </a:xfrm>
        </p:spPr>
        <p:txBody>
          <a:bodyPr/>
          <a:lstStyle/>
          <a:p>
            <a:pPr eaLnBrk="1" hangingPunct="1"/>
            <a:r>
              <a:rPr lang="en-US" smtClean="0"/>
              <a:t>Jamie Interacts With Brand Community…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ChangeArrowheads="1"/>
          </p:cNvSpPr>
          <p:nvPr/>
        </p:nvSpPr>
        <p:spPr bwMode="auto">
          <a:xfrm>
            <a:off x="88900" y="88900"/>
            <a:ext cx="7581900" cy="990600"/>
          </a:xfrm>
          <a:prstGeom prst="rect">
            <a:avLst/>
          </a:prstGeom>
          <a:noFill/>
          <a:ln w="9525">
            <a:noFill/>
            <a:miter lim="800000"/>
            <a:headEnd/>
            <a:tailEnd/>
          </a:ln>
        </p:spPr>
        <p:txBody>
          <a:bodyPr/>
          <a:lstStyle/>
          <a:p>
            <a:endParaRPr lang="de-DE" sz="2600">
              <a:solidFill>
                <a:schemeClr val="bg1"/>
              </a:solidFill>
              <a:latin typeface="Arial" charset="0"/>
            </a:endParaRPr>
          </a:p>
        </p:txBody>
      </p:sp>
      <p:pic>
        <p:nvPicPr>
          <p:cNvPr id="57346" name="Picture 3" descr="jamieprofile2"/>
          <p:cNvPicPr>
            <a:picLocks noChangeAspect="1" noChangeArrowheads="1"/>
          </p:cNvPicPr>
          <p:nvPr/>
        </p:nvPicPr>
        <p:blipFill>
          <a:blip r:embed="rId3"/>
          <a:srcRect/>
          <a:stretch>
            <a:fillRect/>
          </a:stretch>
        </p:blipFill>
        <p:spPr bwMode="auto">
          <a:xfrm>
            <a:off x="1984375" y="1447800"/>
            <a:ext cx="5424488" cy="5138738"/>
          </a:xfrm>
          <a:prstGeom prst="rect">
            <a:avLst/>
          </a:prstGeom>
          <a:noFill/>
          <a:ln w="9525">
            <a:noFill/>
            <a:miter lim="800000"/>
            <a:headEnd/>
            <a:tailEnd/>
          </a:ln>
        </p:spPr>
      </p:pic>
      <p:sp>
        <p:nvSpPr>
          <p:cNvPr id="2493444" name="Rectangle 4"/>
          <p:cNvSpPr>
            <a:spLocks noChangeArrowheads="1"/>
          </p:cNvSpPr>
          <p:nvPr/>
        </p:nvSpPr>
        <p:spPr bwMode="auto">
          <a:xfrm>
            <a:off x="4405313" y="4286250"/>
            <a:ext cx="2514600" cy="2057400"/>
          </a:xfrm>
          <a:prstGeom prst="rect">
            <a:avLst/>
          </a:prstGeom>
          <a:noFill/>
          <a:ln w="25400">
            <a:solidFill>
              <a:srgbClr val="FF0000"/>
            </a:solidFill>
            <a:miter lim="800000"/>
            <a:headEnd/>
            <a:tailEnd/>
          </a:ln>
        </p:spPr>
        <p:txBody>
          <a:bodyPr wrap="none" anchor="ctr"/>
          <a:lstStyle/>
          <a:p>
            <a:pPr algn="ctr"/>
            <a:endParaRPr lang="de-DE"/>
          </a:p>
        </p:txBody>
      </p:sp>
      <p:sp>
        <p:nvSpPr>
          <p:cNvPr id="57348" name="Rectangle 11"/>
          <p:cNvSpPr>
            <a:spLocks noGrp="1" noChangeArrowheads="1"/>
          </p:cNvSpPr>
          <p:nvPr>
            <p:ph type="title"/>
          </p:nvPr>
        </p:nvSpPr>
        <p:spPr>
          <a:xfrm>
            <a:off x="92075" y="88900"/>
            <a:ext cx="6765925" cy="990600"/>
          </a:xfrm>
        </p:spPr>
        <p:txBody>
          <a:bodyPr/>
          <a:lstStyle/>
          <a:p>
            <a:pPr eaLnBrk="1" hangingPunct="1"/>
            <a:r>
              <a:rPr lang="en-US" smtClean="0"/>
              <a:t>Jamie Adds Branded Elements </a:t>
            </a:r>
            <a:br>
              <a:rPr lang="en-US" smtClean="0"/>
            </a:br>
            <a:r>
              <a:rPr lang="en-US" smtClean="0"/>
              <a:t>To His Profile…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493444"/>
                                        </p:tgtEl>
                                        <p:attrNameLst>
                                          <p:attrName>style.visibility</p:attrName>
                                        </p:attrNameLst>
                                      </p:cBhvr>
                                      <p:to>
                                        <p:strVal val="visible"/>
                                      </p:to>
                                    </p:set>
                                    <p:animEffect transition="in" filter="strips(downRight)">
                                      <p:cBhvr>
                                        <p:cTn id="7" dur="500"/>
                                        <p:tgtEl>
                                          <p:spTgt spid="2493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0988" y="4191000"/>
            <a:ext cx="8558212" cy="2438400"/>
            <a:chOff x="177" y="2640"/>
            <a:chExt cx="5391" cy="1536"/>
          </a:xfrm>
        </p:grpSpPr>
        <p:pic>
          <p:nvPicPr>
            <p:cNvPr id="59404" name="Picture 3" descr="3"/>
            <p:cNvPicPr>
              <a:picLocks noChangeAspect="1" noChangeArrowheads="1"/>
            </p:cNvPicPr>
            <p:nvPr/>
          </p:nvPicPr>
          <p:blipFill>
            <a:blip r:embed="rId3"/>
            <a:srcRect/>
            <a:stretch>
              <a:fillRect/>
            </a:stretch>
          </p:blipFill>
          <p:spPr bwMode="auto">
            <a:xfrm rot="4024619">
              <a:off x="5039" y="2688"/>
              <a:ext cx="384" cy="287"/>
            </a:xfrm>
            <a:prstGeom prst="rect">
              <a:avLst/>
            </a:prstGeom>
            <a:noFill/>
            <a:ln w="9525">
              <a:noFill/>
              <a:miter lim="800000"/>
              <a:headEnd/>
              <a:tailEnd/>
            </a:ln>
          </p:spPr>
        </p:pic>
        <p:pic>
          <p:nvPicPr>
            <p:cNvPr id="59405" name="Picture 4" descr="friends"/>
            <p:cNvPicPr>
              <a:picLocks noChangeAspect="1" noChangeArrowheads="1"/>
            </p:cNvPicPr>
            <p:nvPr/>
          </p:nvPicPr>
          <p:blipFill>
            <a:blip r:embed="rId4"/>
            <a:srcRect/>
            <a:stretch>
              <a:fillRect/>
            </a:stretch>
          </p:blipFill>
          <p:spPr bwMode="auto">
            <a:xfrm>
              <a:off x="177" y="3188"/>
              <a:ext cx="5391" cy="988"/>
            </a:xfrm>
            <a:prstGeom prst="rect">
              <a:avLst/>
            </a:prstGeom>
            <a:noFill/>
            <a:ln w="9525">
              <a:noFill/>
              <a:miter lim="800000"/>
              <a:headEnd/>
              <a:tailEnd/>
            </a:ln>
          </p:spPr>
        </p:pic>
        <p:pic>
          <p:nvPicPr>
            <p:cNvPr id="59406" name="Picture 5" descr="3"/>
            <p:cNvPicPr>
              <a:picLocks noChangeAspect="1" noChangeArrowheads="1"/>
            </p:cNvPicPr>
            <p:nvPr/>
          </p:nvPicPr>
          <p:blipFill>
            <a:blip r:embed="rId5"/>
            <a:srcRect/>
            <a:stretch>
              <a:fillRect/>
            </a:stretch>
          </p:blipFill>
          <p:spPr bwMode="auto">
            <a:xfrm>
              <a:off x="4417" y="2688"/>
              <a:ext cx="287" cy="384"/>
            </a:xfrm>
            <a:prstGeom prst="rect">
              <a:avLst/>
            </a:prstGeom>
            <a:noFill/>
            <a:ln w="9525">
              <a:noFill/>
              <a:miter lim="800000"/>
              <a:headEnd/>
              <a:tailEnd/>
            </a:ln>
          </p:spPr>
        </p:pic>
        <p:pic>
          <p:nvPicPr>
            <p:cNvPr id="59407" name="Picture 6" descr="3"/>
            <p:cNvPicPr>
              <a:picLocks noChangeAspect="1" noChangeArrowheads="1"/>
            </p:cNvPicPr>
            <p:nvPr/>
          </p:nvPicPr>
          <p:blipFill>
            <a:blip r:embed="rId3"/>
            <a:srcRect/>
            <a:stretch>
              <a:fillRect/>
            </a:stretch>
          </p:blipFill>
          <p:spPr bwMode="auto">
            <a:xfrm rot="7177873">
              <a:off x="3696" y="2688"/>
              <a:ext cx="384" cy="287"/>
            </a:xfrm>
            <a:prstGeom prst="rect">
              <a:avLst/>
            </a:prstGeom>
            <a:noFill/>
            <a:ln w="9525">
              <a:noFill/>
              <a:miter lim="800000"/>
              <a:headEnd/>
              <a:tailEnd/>
            </a:ln>
          </p:spPr>
        </p:pic>
      </p:grpSp>
      <p:sp>
        <p:nvSpPr>
          <p:cNvPr id="59394" name="Rectangle 10"/>
          <p:cNvSpPr>
            <a:spLocks noChangeArrowheads="1"/>
          </p:cNvSpPr>
          <p:nvPr/>
        </p:nvSpPr>
        <p:spPr bwMode="auto">
          <a:xfrm>
            <a:off x="88900" y="88900"/>
            <a:ext cx="7581900" cy="990600"/>
          </a:xfrm>
          <a:prstGeom prst="rect">
            <a:avLst/>
          </a:prstGeom>
          <a:noFill/>
          <a:ln w="9525">
            <a:noFill/>
            <a:miter lim="800000"/>
            <a:headEnd/>
            <a:tailEnd/>
          </a:ln>
        </p:spPr>
        <p:txBody>
          <a:bodyPr/>
          <a:lstStyle/>
          <a:p>
            <a:endParaRPr lang="de-DE" sz="2600">
              <a:solidFill>
                <a:schemeClr val="bg1"/>
              </a:solidFill>
              <a:latin typeface="Arial" charset="0"/>
            </a:endParaRPr>
          </a:p>
        </p:txBody>
      </p:sp>
      <p:sp>
        <p:nvSpPr>
          <p:cNvPr id="59395" name="Rectangle 8"/>
          <p:cNvSpPr>
            <a:spLocks noChangeArrowheads="1"/>
          </p:cNvSpPr>
          <p:nvPr/>
        </p:nvSpPr>
        <p:spPr bwMode="auto">
          <a:xfrm>
            <a:off x="90488" y="90488"/>
            <a:ext cx="7581900" cy="990600"/>
          </a:xfrm>
          <a:prstGeom prst="rect">
            <a:avLst/>
          </a:prstGeom>
          <a:noFill/>
          <a:ln w="9525">
            <a:noFill/>
            <a:miter lim="800000"/>
            <a:headEnd/>
            <a:tailEnd/>
          </a:ln>
        </p:spPr>
        <p:txBody>
          <a:bodyPr/>
          <a:lstStyle/>
          <a:p>
            <a:endParaRPr lang="de-DE" sz="2600">
              <a:solidFill>
                <a:schemeClr val="bg1"/>
              </a:solidFill>
              <a:latin typeface="Arial" charset="0"/>
            </a:endParaRPr>
          </a:p>
        </p:txBody>
      </p:sp>
      <p:grpSp>
        <p:nvGrpSpPr>
          <p:cNvPr id="59396" name="Group 9"/>
          <p:cNvGrpSpPr>
            <a:grpSpLocks/>
          </p:cNvGrpSpPr>
          <p:nvPr/>
        </p:nvGrpSpPr>
        <p:grpSpPr bwMode="auto">
          <a:xfrm>
            <a:off x="685800" y="1447800"/>
            <a:ext cx="7397750" cy="2895600"/>
            <a:chOff x="432" y="912"/>
            <a:chExt cx="4660" cy="1824"/>
          </a:xfrm>
        </p:grpSpPr>
        <p:pic>
          <p:nvPicPr>
            <p:cNvPr id="59398" name="Picture 10" descr="3"/>
            <p:cNvPicPr>
              <a:picLocks noChangeAspect="1" noChangeArrowheads="1"/>
            </p:cNvPicPr>
            <p:nvPr/>
          </p:nvPicPr>
          <p:blipFill>
            <a:blip r:embed="rId6"/>
            <a:srcRect/>
            <a:stretch>
              <a:fillRect/>
            </a:stretch>
          </p:blipFill>
          <p:spPr bwMode="auto">
            <a:xfrm>
              <a:off x="1632" y="1705"/>
              <a:ext cx="480" cy="359"/>
            </a:xfrm>
            <a:prstGeom prst="rect">
              <a:avLst/>
            </a:prstGeom>
            <a:noFill/>
            <a:ln w="9525">
              <a:noFill/>
              <a:miter lim="800000"/>
              <a:headEnd/>
              <a:tailEnd/>
            </a:ln>
          </p:spPr>
        </p:pic>
        <p:pic>
          <p:nvPicPr>
            <p:cNvPr id="59399" name="Picture 11"/>
            <p:cNvPicPr>
              <a:picLocks noChangeAspect="1" noChangeArrowheads="1"/>
            </p:cNvPicPr>
            <p:nvPr/>
          </p:nvPicPr>
          <p:blipFill>
            <a:blip r:embed="rId7"/>
            <a:srcRect/>
            <a:stretch>
              <a:fillRect/>
            </a:stretch>
          </p:blipFill>
          <p:spPr bwMode="auto">
            <a:xfrm>
              <a:off x="4032" y="1056"/>
              <a:ext cx="1060" cy="1536"/>
            </a:xfrm>
            <a:prstGeom prst="rect">
              <a:avLst/>
            </a:prstGeom>
            <a:noFill/>
            <a:ln w="9525">
              <a:noFill/>
              <a:miter lim="800000"/>
              <a:headEnd/>
              <a:tailEnd/>
            </a:ln>
          </p:spPr>
        </p:pic>
        <p:grpSp>
          <p:nvGrpSpPr>
            <p:cNvPr id="59400" name="Group 12"/>
            <p:cNvGrpSpPr>
              <a:grpSpLocks/>
            </p:cNvGrpSpPr>
            <p:nvPr/>
          </p:nvGrpSpPr>
          <p:grpSpPr bwMode="auto">
            <a:xfrm>
              <a:off x="2318" y="912"/>
              <a:ext cx="1474" cy="1824"/>
              <a:chOff x="2318" y="912"/>
              <a:chExt cx="1474" cy="1824"/>
            </a:xfrm>
          </p:grpSpPr>
          <p:pic>
            <p:nvPicPr>
              <p:cNvPr id="59402" name="Picture 13" descr="jamieprofile2"/>
              <p:cNvPicPr>
                <a:picLocks noChangeAspect="1" noChangeArrowheads="1"/>
              </p:cNvPicPr>
              <p:nvPr/>
            </p:nvPicPr>
            <p:blipFill>
              <a:blip r:embed="rId8"/>
              <a:srcRect/>
              <a:stretch>
                <a:fillRect/>
              </a:stretch>
            </p:blipFill>
            <p:spPr bwMode="auto">
              <a:xfrm>
                <a:off x="2318" y="912"/>
                <a:ext cx="754" cy="1824"/>
              </a:xfrm>
              <a:prstGeom prst="rect">
                <a:avLst/>
              </a:prstGeom>
              <a:noFill/>
              <a:ln w="9525">
                <a:noFill/>
                <a:miter lim="800000"/>
                <a:headEnd/>
                <a:tailEnd/>
              </a:ln>
            </p:spPr>
          </p:pic>
          <p:pic>
            <p:nvPicPr>
              <p:cNvPr id="59403" name="Picture 14" descr="3"/>
              <p:cNvPicPr>
                <a:picLocks noChangeAspect="1" noChangeArrowheads="1"/>
              </p:cNvPicPr>
              <p:nvPr/>
            </p:nvPicPr>
            <p:blipFill>
              <a:blip r:embed="rId6"/>
              <a:srcRect/>
              <a:stretch>
                <a:fillRect/>
              </a:stretch>
            </p:blipFill>
            <p:spPr bwMode="auto">
              <a:xfrm>
                <a:off x="3312" y="1684"/>
                <a:ext cx="480" cy="359"/>
              </a:xfrm>
              <a:prstGeom prst="rect">
                <a:avLst/>
              </a:prstGeom>
              <a:noFill/>
              <a:ln w="9525">
                <a:noFill/>
                <a:miter lim="800000"/>
                <a:headEnd/>
                <a:tailEnd/>
              </a:ln>
            </p:spPr>
          </p:pic>
        </p:grpSp>
        <p:pic>
          <p:nvPicPr>
            <p:cNvPr id="59401" name="Picture 15" descr="Jamiefriend"/>
            <p:cNvPicPr>
              <a:picLocks noChangeAspect="1" noChangeArrowheads="1"/>
            </p:cNvPicPr>
            <p:nvPr/>
          </p:nvPicPr>
          <p:blipFill>
            <a:blip r:embed="rId9"/>
            <a:srcRect/>
            <a:stretch>
              <a:fillRect/>
            </a:stretch>
          </p:blipFill>
          <p:spPr bwMode="auto">
            <a:xfrm>
              <a:off x="432" y="1104"/>
              <a:ext cx="992" cy="1344"/>
            </a:xfrm>
            <a:prstGeom prst="rect">
              <a:avLst/>
            </a:prstGeom>
            <a:noFill/>
            <a:ln w="9525">
              <a:noFill/>
              <a:miter lim="800000"/>
              <a:headEnd/>
              <a:tailEnd/>
            </a:ln>
          </p:spPr>
        </p:pic>
      </p:grpSp>
      <p:sp>
        <p:nvSpPr>
          <p:cNvPr id="59397" name="Rectangle 18"/>
          <p:cNvSpPr>
            <a:spLocks noGrp="1" noChangeArrowheads="1"/>
          </p:cNvSpPr>
          <p:nvPr>
            <p:ph type="title"/>
          </p:nvPr>
        </p:nvSpPr>
        <p:spPr>
          <a:xfrm>
            <a:off x="92075" y="88900"/>
            <a:ext cx="6765925" cy="990600"/>
          </a:xfrm>
        </p:spPr>
        <p:txBody>
          <a:bodyPr/>
          <a:lstStyle/>
          <a:p>
            <a:pPr eaLnBrk="1" hangingPunct="1"/>
            <a:r>
              <a:rPr lang="en-US" smtClean="0"/>
              <a:t>Jamie’s Friends Interact With Brand And Pass Along To Their Friends…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2"/>
            </p:custDataLst>
          </p:nvPr>
        </p:nvSpPr>
        <p:spPr bwMode="gray">
          <a:xfrm>
            <a:off x="92075" y="88900"/>
            <a:ext cx="7643813" cy="990600"/>
          </a:xfrm>
        </p:spPr>
        <p:txBody>
          <a:bodyPr/>
          <a:lstStyle/>
          <a:p>
            <a:pPr eaLnBrk="1" hangingPunct="1"/>
            <a:r>
              <a:rPr lang="en-US" smtClean="0"/>
              <a:t>The Momentum Effect In Action: </a:t>
            </a:r>
            <a:br>
              <a:rPr lang="en-US" smtClean="0"/>
            </a:br>
            <a:r>
              <a:rPr lang="en-US" sz="2400" smtClean="0"/>
              <a:t>Smart Media + Brand Community = Momentum</a:t>
            </a:r>
          </a:p>
        </p:txBody>
      </p:sp>
      <p:sp>
        <p:nvSpPr>
          <p:cNvPr id="1028" name="Content Placeholder 83"/>
          <p:cNvSpPr>
            <a:spLocks noGrp="1"/>
          </p:cNvSpPr>
          <p:nvPr>
            <p:ph idx="13"/>
          </p:nvPr>
        </p:nvSpPr>
        <p:spPr/>
        <p:txBody>
          <a:bodyPr/>
          <a:lstStyle/>
          <a:p>
            <a:pPr eaLnBrk="1" hangingPunct="1"/>
            <a:r>
              <a:rPr lang="en-US" smtClean="0"/>
              <a:t>MySpace Campaign: </a:t>
            </a:r>
            <a:br>
              <a:rPr lang="en-US" smtClean="0"/>
            </a:br>
            <a:r>
              <a:rPr lang="en-US" sz="2000" smtClean="0"/>
              <a:t>Adidas</a:t>
            </a:r>
          </a:p>
          <a:p>
            <a:pPr eaLnBrk="1" hangingPunct="1"/>
            <a:endParaRPr lang="en-US" smtClean="0"/>
          </a:p>
        </p:txBody>
      </p:sp>
      <p:sp>
        <p:nvSpPr>
          <p:cNvPr id="1029" name="Content Placeholder 84"/>
          <p:cNvSpPr>
            <a:spLocks noGrp="1"/>
          </p:cNvSpPr>
          <p:nvPr>
            <p:ph idx="14"/>
          </p:nvPr>
        </p:nvSpPr>
        <p:spPr/>
        <p:txBody>
          <a:bodyPr/>
          <a:lstStyle/>
          <a:p>
            <a:pPr eaLnBrk="1" hangingPunct="1"/>
            <a:r>
              <a:rPr lang="en-US" smtClean="0"/>
              <a:t>Results: </a:t>
            </a:r>
            <a:br>
              <a:rPr lang="en-US" smtClean="0"/>
            </a:br>
            <a:r>
              <a:rPr lang="en-US" sz="2000" smtClean="0"/>
              <a:t>Momentum-Driven ROI*</a:t>
            </a:r>
          </a:p>
          <a:p>
            <a:pPr eaLnBrk="1" hangingPunct="1"/>
            <a:endParaRPr lang="en-US" smtClean="0"/>
          </a:p>
        </p:txBody>
      </p:sp>
      <p:sp>
        <p:nvSpPr>
          <p:cNvPr id="34" name="Footer Placeholder 33"/>
          <p:cNvSpPr>
            <a:spLocks noGrp="1"/>
          </p:cNvSpPr>
          <p:nvPr>
            <p:ph type="ftr" sz="quarter" idx="15"/>
          </p:nvPr>
        </p:nvSpPr>
        <p:spPr/>
        <p:txBody>
          <a:bodyPr/>
          <a:lstStyle/>
          <a:p>
            <a:pPr>
              <a:defRPr/>
            </a:pPr>
            <a:r>
              <a:rPr lang="en-US" dirty="0" smtClean="0"/>
              <a:t>Source: 1NEF study, April 2007, commissioned by MySpace, Isobar and Carat</a:t>
            </a:r>
          </a:p>
        </p:txBody>
      </p:sp>
      <p:sp>
        <p:nvSpPr>
          <p:cNvPr id="33" name="Slide Number Placeholder 32"/>
          <p:cNvSpPr>
            <a:spLocks noGrp="1"/>
          </p:cNvSpPr>
          <p:nvPr>
            <p:ph type="sldNum" sz="quarter" idx="16"/>
          </p:nvPr>
        </p:nvSpPr>
        <p:spPr/>
        <p:txBody>
          <a:bodyPr/>
          <a:lstStyle/>
          <a:p>
            <a:pPr>
              <a:defRPr/>
            </a:pPr>
            <a:fld id="{44B10E45-82AF-4291-AEF1-24E11122A975}" type="slidenum">
              <a:rPr lang="en-US"/>
              <a:pPr>
                <a:defRPr/>
              </a:pPr>
              <a:t>23</a:t>
            </a:fld>
            <a:endParaRPr lang="en-US"/>
          </a:p>
        </p:txBody>
      </p:sp>
      <p:sp>
        <p:nvSpPr>
          <p:cNvPr id="4102" name="Line 4"/>
          <p:cNvSpPr>
            <a:spLocks noChangeShapeType="1"/>
          </p:cNvSpPr>
          <p:nvPr>
            <p:custDataLst>
              <p:tags r:id="rId3"/>
            </p:custDataLst>
          </p:nvPr>
        </p:nvSpPr>
        <p:spPr bwMode="gray">
          <a:xfrm>
            <a:off x="182563" y="2085975"/>
            <a:ext cx="8785225" cy="3175"/>
          </a:xfrm>
          <a:prstGeom prst="line">
            <a:avLst/>
          </a:prstGeom>
          <a:noFill/>
          <a:ln w="9525">
            <a:solidFill>
              <a:schemeClr val="tx1"/>
            </a:solidFill>
            <a:round/>
            <a:headEnd/>
            <a:tailEnd/>
          </a:ln>
        </p:spPr>
        <p:txBody>
          <a:bodyPr wrap="none" anchor="ctr"/>
          <a:lstStyle/>
          <a:p>
            <a:pPr>
              <a:defRPr/>
            </a:pPr>
            <a:endParaRPr lang="en-US">
              <a:latin typeface="+mn-lt"/>
            </a:endParaRPr>
          </a:p>
        </p:txBody>
      </p:sp>
      <p:sp>
        <p:nvSpPr>
          <p:cNvPr id="4103" name="Rectangle 5"/>
          <p:cNvSpPr>
            <a:spLocks noChangeArrowheads="1"/>
          </p:cNvSpPr>
          <p:nvPr>
            <p:custDataLst>
              <p:tags r:id="rId4"/>
            </p:custDataLst>
          </p:nvPr>
        </p:nvSpPr>
        <p:spPr bwMode="gray">
          <a:xfrm>
            <a:off x="300038" y="4784725"/>
            <a:ext cx="4005262" cy="1616075"/>
          </a:xfrm>
          <a:prstGeom prst="rect">
            <a:avLst/>
          </a:prstGeom>
          <a:noFill/>
          <a:ln w="9525">
            <a:noFill/>
            <a:miter lim="800000"/>
            <a:headEnd/>
            <a:tailEnd/>
          </a:ln>
        </p:spPr>
        <p:txBody>
          <a:bodyPr lIns="0" tIns="0" rIns="0" bIns="0">
            <a:spAutoFit/>
          </a:bodyPr>
          <a:lstStyle/>
          <a:p>
            <a:pPr marL="225425" indent="-225425" defTabSz="895350">
              <a:lnSpc>
                <a:spcPts val="1700"/>
              </a:lnSpc>
              <a:spcBef>
                <a:spcPts val="1200"/>
              </a:spcBef>
              <a:buClr>
                <a:schemeClr val="tx1"/>
              </a:buClr>
              <a:buFont typeface="Arial" pitchFamily="34" charset="0"/>
              <a:buChar char="•"/>
              <a:defRPr/>
            </a:pPr>
            <a:r>
              <a:rPr lang="en-US" sz="1300" dirty="0">
                <a:latin typeface="+mn-lt"/>
              </a:rPr>
              <a:t>Adidas launched an integrated campaign </a:t>
            </a:r>
            <a:br>
              <a:rPr lang="en-US" sz="1300" dirty="0">
                <a:latin typeface="+mn-lt"/>
              </a:rPr>
            </a:br>
            <a:r>
              <a:rPr lang="en-US" sz="1300" dirty="0">
                <a:latin typeface="+mn-lt"/>
              </a:rPr>
              <a:t>to introduce two new brands of shoes</a:t>
            </a:r>
          </a:p>
          <a:p>
            <a:pPr marL="225425" indent="-225425" defTabSz="895350">
              <a:lnSpc>
                <a:spcPts val="1700"/>
              </a:lnSpc>
              <a:spcBef>
                <a:spcPts val="1200"/>
              </a:spcBef>
              <a:buClr>
                <a:schemeClr val="tx1"/>
              </a:buClr>
              <a:buFont typeface="Arial" pitchFamily="34" charset="0"/>
              <a:buChar char="•"/>
              <a:defRPr/>
            </a:pPr>
            <a:r>
              <a:rPr lang="en-US" sz="1300" dirty="0">
                <a:latin typeface="+mn-lt"/>
              </a:rPr>
              <a:t>The campaign included an interactive brand community where users could choose a team</a:t>
            </a:r>
          </a:p>
          <a:p>
            <a:pPr marL="225425" indent="-225425" defTabSz="895350">
              <a:lnSpc>
                <a:spcPts val="1700"/>
              </a:lnSpc>
              <a:spcBef>
                <a:spcPts val="1200"/>
              </a:spcBef>
              <a:buClr>
                <a:schemeClr val="tx1"/>
              </a:buClr>
              <a:buFont typeface="Arial" pitchFamily="34" charset="0"/>
              <a:buChar char="•"/>
              <a:defRPr/>
            </a:pPr>
            <a:r>
              <a:rPr lang="en-US" sz="1300" dirty="0">
                <a:latin typeface="+mn-lt"/>
              </a:rPr>
              <a:t>Also included standard media to drive traffic </a:t>
            </a:r>
            <a:br>
              <a:rPr lang="en-US" sz="1300" dirty="0">
                <a:latin typeface="+mn-lt"/>
              </a:rPr>
            </a:br>
            <a:r>
              <a:rPr lang="en-US" sz="1300" dirty="0">
                <a:latin typeface="+mn-lt"/>
              </a:rPr>
              <a:t>to the community</a:t>
            </a:r>
          </a:p>
        </p:txBody>
      </p:sp>
      <p:graphicFrame>
        <p:nvGraphicFramePr>
          <p:cNvPr id="1026" name="Rectangle 6" hidden="1"/>
          <p:cNvGraphicFramePr>
            <a:graphicFrameLocks/>
          </p:cNvGraphicFramePr>
          <p:nvPr/>
        </p:nvGraphicFramePr>
        <p:xfrm>
          <a:off x="0" y="0"/>
          <a:ext cx="161925" cy="161925"/>
        </p:xfrm>
        <a:graphic>
          <a:graphicData uri="http://schemas.openxmlformats.org/presentationml/2006/ole">
            <p:oleObj spid="_x0000_s1026" r:id="rId9" imgW="0" imgH="0" progId="">
              <p:embed/>
            </p:oleObj>
          </a:graphicData>
        </a:graphic>
      </p:graphicFrame>
      <p:sp>
        <p:nvSpPr>
          <p:cNvPr id="1034" name="Rectangle 7" hidden="1"/>
          <p:cNvSpPr>
            <a:spLocks noChangeArrowheads="1"/>
          </p:cNvSpPr>
          <p:nvPr>
            <p:custDataLst>
              <p:tags r:id="rId5"/>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25400" tIns="0" rIns="25400" bIns="0" anchor="ctr"/>
          <a:lstStyle/>
          <a:p>
            <a:pPr defTabSz="933450"/>
            <a:r>
              <a:rPr lang="en-US" sz="1600">
                <a:cs typeface="Arial" charset="0"/>
              </a:rPr>
              <a:t>44,000</a:t>
            </a:r>
          </a:p>
        </p:txBody>
      </p:sp>
      <p:pic>
        <p:nvPicPr>
          <p:cNvPr id="3" name="Picture 9"/>
          <p:cNvPicPr>
            <a:picLocks noChangeAspect="1" noChangeArrowheads="1"/>
          </p:cNvPicPr>
          <p:nvPr>
            <p:custDataLst>
              <p:tags r:id="rId6"/>
            </p:custDataLst>
          </p:nvPr>
        </p:nvPicPr>
        <p:blipFill>
          <a:blip r:embed="rId10"/>
          <a:srcRect t="-339"/>
          <a:stretch>
            <a:fillRect/>
          </a:stretch>
        </p:blipFill>
        <p:spPr bwMode="gray">
          <a:xfrm>
            <a:off x="293688" y="2185988"/>
            <a:ext cx="3963987" cy="2478087"/>
          </a:xfrm>
          <a:prstGeom prst="rect">
            <a:avLst/>
          </a:prstGeom>
          <a:noFill/>
          <a:ln w="6350">
            <a:solidFill>
              <a:schemeClr val="bg2">
                <a:lumMod val="60000"/>
                <a:lumOff val="40000"/>
              </a:schemeClr>
            </a:solidFill>
            <a:miter lim="800000"/>
            <a:headEnd/>
            <a:tailEnd/>
          </a:ln>
        </p:spPr>
      </p:pic>
      <p:sp>
        <p:nvSpPr>
          <p:cNvPr id="35" name="Rectangle 34"/>
          <p:cNvSpPr/>
          <p:nvPr/>
        </p:nvSpPr>
        <p:spPr bwMode="auto">
          <a:xfrm>
            <a:off x="4716463" y="2185988"/>
            <a:ext cx="4181475" cy="2476500"/>
          </a:xfrm>
          <a:prstGeom prst="rect">
            <a:avLst/>
          </a:prstGeom>
          <a:solidFill>
            <a:schemeClr val="bg1">
              <a:lumMod val="85000"/>
            </a:schemeClr>
          </a:solidFill>
          <a:ln w="6350" cap="flat" cmpd="sng" algn="ctr">
            <a:solidFill>
              <a:schemeClr val="bg2">
                <a:lumMod val="60000"/>
                <a:lumOff val="4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1037" name="Group 11"/>
          <p:cNvGrpSpPr>
            <a:grpSpLocks/>
          </p:cNvGrpSpPr>
          <p:nvPr/>
        </p:nvGrpSpPr>
        <p:grpSpPr bwMode="auto">
          <a:xfrm>
            <a:off x="5883275" y="5334000"/>
            <a:ext cx="2012950" cy="519113"/>
            <a:chOff x="3100" y="3296"/>
            <a:chExt cx="1388" cy="357"/>
          </a:xfrm>
        </p:grpSpPr>
        <p:sp>
          <p:nvSpPr>
            <p:cNvPr id="37" name="Oval 12"/>
            <p:cNvSpPr>
              <a:spLocks noChangeArrowheads="1"/>
            </p:cNvSpPr>
            <p:nvPr/>
          </p:nvSpPr>
          <p:spPr bwMode="auto">
            <a:xfrm>
              <a:off x="3100" y="3343"/>
              <a:ext cx="120" cy="119"/>
            </a:xfrm>
            <a:prstGeom prst="ellipse">
              <a:avLst/>
            </a:prstGeom>
            <a:solidFill>
              <a:srgbClr val="0038A8"/>
            </a:solidFill>
            <a:ln w="9525">
              <a:noFill/>
              <a:round/>
              <a:headEnd/>
              <a:tailEnd/>
            </a:ln>
          </p:spPr>
          <p:txBody>
            <a:bodyPr wrap="none" anchor="ctr"/>
            <a:lstStyle/>
            <a:p>
              <a:pPr>
                <a:defRPr/>
              </a:pPr>
              <a:endParaRPr lang="en-US">
                <a:latin typeface="+mn-lt"/>
              </a:endParaRPr>
            </a:p>
          </p:txBody>
        </p:sp>
        <p:sp>
          <p:nvSpPr>
            <p:cNvPr id="38" name="Text Box 13"/>
            <p:cNvSpPr txBox="1">
              <a:spLocks noChangeArrowheads="1"/>
            </p:cNvSpPr>
            <p:nvPr/>
          </p:nvSpPr>
          <p:spPr bwMode="auto">
            <a:xfrm>
              <a:off x="3231" y="3296"/>
              <a:ext cx="1239" cy="189"/>
            </a:xfrm>
            <a:prstGeom prst="rect">
              <a:avLst/>
            </a:prstGeom>
            <a:noFill/>
            <a:ln w="9525">
              <a:noFill/>
              <a:miter lim="800000"/>
              <a:headEnd/>
              <a:tailEnd/>
            </a:ln>
          </p:spPr>
          <p:txBody>
            <a:bodyPr>
              <a:spAutoFit/>
            </a:bodyPr>
            <a:lstStyle/>
            <a:p>
              <a:pPr>
                <a:spcBef>
                  <a:spcPct val="50000"/>
                </a:spcBef>
                <a:defRPr/>
              </a:pPr>
              <a:r>
                <a:rPr lang="en-US" sz="1200" dirty="0">
                  <a:latin typeface="+mn-lt"/>
                  <a:ea typeface="ＭＳ Ｐゴシック"/>
                  <a:cs typeface="ＭＳ Ｐゴシック"/>
                </a:rPr>
                <a:t>Momentum Effect</a:t>
              </a:r>
            </a:p>
          </p:txBody>
        </p:sp>
        <p:sp>
          <p:nvSpPr>
            <p:cNvPr id="40" name="Text Box 14"/>
            <p:cNvSpPr txBox="1">
              <a:spLocks noChangeArrowheads="1"/>
            </p:cNvSpPr>
            <p:nvPr/>
          </p:nvSpPr>
          <p:spPr bwMode="auto">
            <a:xfrm>
              <a:off x="3231" y="3464"/>
              <a:ext cx="1257" cy="189"/>
            </a:xfrm>
            <a:prstGeom prst="rect">
              <a:avLst/>
            </a:prstGeom>
            <a:noFill/>
            <a:ln w="9525">
              <a:noFill/>
              <a:miter lim="800000"/>
              <a:headEnd/>
              <a:tailEnd/>
            </a:ln>
          </p:spPr>
          <p:txBody>
            <a:bodyPr>
              <a:spAutoFit/>
            </a:bodyPr>
            <a:lstStyle/>
            <a:p>
              <a:pPr>
                <a:spcBef>
                  <a:spcPct val="50000"/>
                </a:spcBef>
                <a:defRPr/>
              </a:pPr>
              <a:r>
                <a:rPr lang="en-US" sz="1200">
                  <a:latin typeface="+mn-lt"/>
                  <a:ea typeface="ＭＳ Ｐゴシック"/>
                  <a:cs typeface="ＭＳ Ｐゴシック"/>
                </a:rPr>
                <a:t>Advertising Effect</a:t>
              </a:r>
            </a:p>
          </p:txBody>
        </p:sp>
        <p:sp>
          <p:nvSpPr>
            <p:cNvPr id="41" name="Oval 15"/>
            <p:cNvSpPr>
              <a:spLocks noChangeArrowheads="1"/>
            </p:cNvSpPr>
            <p:nvPr/>
          </p:nvSpPr>
          <p:spPr bwMode="auto">
            <a:xfrm>
              <a:off x="3100" y="3503"/>
              <a:ext cx="120" cy="119"/>
            </a:xfrm>
            <a:prstGeom prst="ellipse">
              <a:avLst/>
            </a:prstGeom>
            <a:solidFill>
              <a:srgbClr val="0C0C0D"/>
            </a:solidFill>
            <a:ln w="9525">
              <a:noFill/>
              <a:round/>
              <a:headEnd/>
              <a:tailEnd/>
            </a:ln>
          </p:spPr>
          <p:txBody>
            <a:bodyPr wrap="none" anchor="ctr"/>
            <a:lstStyle/>
            <a:p>
              <a:pPr>
                <a:defRPr/>
              </a:pPr>
              <a:endParaRPr lang="en-US">
                <a:latin typeface="+mn-lt"/>
              </a:endParaRPr>
            </a:p>
          </p:txBody>
        </p:sp>
      </p:grpSp>
      <p:sp>
        <p:nvSpPr>
          <p:cNvPr id="42" name="Rectangle 17"/>
          <p:cNvSpPr>
            <a:spLocks noChangeArrowheads="1"/>
          </p:cNvSpPr>
          <p:nvPr/>
        </p:nvSpPr>
        <p:spPr bwMode="auto">
          <a:xfrm>
            <a:off x="5889625" y="4389438"/>
            <a:ext cx="679450" cy="80962"/>
          </a:xfrm>
          <a:prstGeom prst="rect">
            <a:avLst/>
          </a:prstGeom>
          <a:solidFill>
            <a:srgbClr val="000000"/>
          </a:solidFill>
          <a:ln w="9525">
            <a:solidFill>
              <a:srgbClr val="000000"/>
            </a:solidFill>
            <a:miter lim="800000"/>
            <a:headEnd/>
            <a:tailEnd/>
          </a:ln>
        </p:spPr>
        <p:txBody>
          <a:bodyPr/>
          <a:lstStyle/>
          <a:p>
            <a:pPr>
              <a:defRPr/>
            </a:pPr>
            <a:endParaRPr lang="en-US">
              <a:latin typeface="+mn-lt"/>
            </a:endParaRPr>
          </a:p>
        </p:txBody>
      </p:sp>
      <p:sp>
        <p:nvSpPr>
          <p:cNvPr id="43" name="Rectangle 18"/>
          <p:cNvSpPr>
            <a:spLocks noChangeArrowheads="1"/>
          </p:cNvSpPr>
          <p:nvPr/>
        </p:nvSpPr>
        <p:spPr bwMode="auto">
          <a:xfrm>
            <a:off x="7613650" y="4259263"/>
            <a:ext cx="681038" cy="211137"/>
          </a:xfrm>
          <a:prstGeom prst="rect">
            <a:avLst/>
          </a:prstGeom>
          <a:solidFill>
            <a:srgbClr val="000000"/>
          </a:solidFill>
          <a:ln w="9525">
            <a:noFill/>
            <a:miter lim="800000"/>
            <a:headEnd/>
            <a:tailEnd/>
          </a:ln>
        </p:spPr>
        <p:txBody>
          <a:bodyPr/>
          <a:lstStyle/>
          <a:p>
            <a:pPr>
              <a:defRPr/>
            </a:pPr>
            <a:endParaRPr lang="en-US">
              <a:latin typeface="+mn-lt"/>
            </a:endParaRPr>
          </a:p>
        </p:txBody>
      </p:sp>
      <p:sp>
        <p:nvSpPr>
          <p:cNvPr id="44" name="Line 19"/>
          <p:cNvSpPr>
            <a:spLocks noChangeShapeType="1"/>
          </p:cNvSpPr>
          <p:nvPr/>
        </p:nvSpPr>
        <p:spPr bwMode="auto">
          <a:xfrm>
            <a:off x="5518150" y="2722563"/>
            <a:ext cx="0" cy="1747837"/>
          </a:xfrm>
          <a:prstGeom prst="line">
            <a:avLst/>
          </a:prstGeom>
          <a:noFill/>
          <a:ln w="0">
            <a:solidFill>
              <a:srgbClr val="000000"/>
            </a:solidFill>
            <a:round/>
            <a:headEnd/>
            <a:tailEnd/>
          </a:ln>
        </p:spPr>
        <p:txBody>
          <a:bodyPr/>
          <a:lstStyle/>
          <a:p>
            <a:pPr>
              <a:defRPr/>
            </a:pPr>
            <a:endParaRPr lang="en-US">
              <a:latin typeface="+mn-lt"/>
            </a:endParaRPr>
          </a:p>
        </p:txBody>
      </p:sp>
      <p:sp>
        <p:nvSpPr>
          <p:cNvPr id="45" name="Line 20"/>
          <p:cNvSpPr>
            <a:spLocks noChangeShapeType="1"/>
          </p:cNvSpPr>
          <p:nvPr/>
        </p:nvSpPr>
        <p:spPr bwMode="auto">
          <a:xfrm>
            <a:off x="5484813" y="4470400"/>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46" name="Line 21"/>
          <p:cNvSpPr>
            <a:spLocks noChangeShapeType="1"/>
          </p:cNvSpPr>
          <p:nvPr/>
        </p:nvSpPr>
        <p:spPr bwMode="auto">
          <a:xfrm>
            <a:off x="5484813" y="4275138"/>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47" name="Line 22"/>
          <p:cNvSpPr>
            <a:spLocks noChangeShapeType="1"/>
          </p:cNvSpPr>
          <p:nvPr/>
        </p:nvSpPr>
        <p:spPr bwMode="auto">
          <a:xfrm>
            <a:off x="5484813" y="4081463"/>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48" name="Line 23"/>
          <p:cNvSpPr>
            <a:spLocks noChangeShapeType="1"/>
          </p:cNvSpPr>
          <p:nvPr/>
        </p:nvSpPr>
        <p:spPr bwMode="auto">
          <a:xfrm>
            <a:off x="5484813" y="3887788"/>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49" name="Line 24"/>
          <p:cNvSpPr>
            <a:spLocks noChangeShapeType="1"/>
          </p:cNvSpPr>
          <p:nvPr/>
        </p:nvSpPr>
        <p:spPr bwMode="auto">
          <a:xfrm>
            <a:off x="5484813" y="3692525"/>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0" name="Line 25"/>
          <p:cNvSpPr>
            <a:spLocks noChangeShapeType="1"/>
          </p:cNvSpPr>
          <p:nvPr/>
        </p:nvSpPr>
        <p:spPr bwMode="auto">
          <a:xfrm>
            <a:off x="5484813" y="3498850"/>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1" name="Line 26"/>
          <p:cNvSpPr>
            <a:spLocks noChangeShapeType="1"/>
          </p:cNvSpPr>
          <p:nvPr/>
        </p:nvSpPr>
        <p:spPr bwMode="auto">
          <a:xfrm>
            <a:off x="5484813" y="3305175"/>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2" name="Line 27"/>
          <p:cNvSpPr>
            <a:spLocks noChangeShapeType="1"/>
          </p:cNvSpPr>
          <p:nvPr/>
        </p:nvSpPr>
        <p:spPr bwMode="auto">
          <a:xfrm>
            <a:off x="5484813" y="3109913"/>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3" name="Line 28"/>
          <p:cNvSpPr>
            <a:spLocks noChangeShapeType="1"/>
          </p:cNvSpPr>
          <p:nvPr/>
        </p:nvSpPr>
        <p:spPr bwMode="auto">
          <a:xfrm>
            <a:off x="5484813" y="2917825"/>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4" name="Line 29"/>
          <p:cNvSpPr>
            <a:spLocks noChangeShapeType="1"/>
          </p:cNvSpPr>
          <p:nvPr/>
        </p:nvSpPr>
        <p:spPr bwMode="auto">
          <a:xfrm>
            <a:off x="5484813" y="2722563"/>
            <a:ext cx="33337" cy="0"/>
          </a:xfrm>
          <a:prstGeom prst="line">
            <a:avLst/>
          </a:prstGeom>
          <a:noFill/>
          <a:ln w="0">
            <a:solidFill>
              <a:srgbClr val="000000"/>
            </a:solidFill>
            <a:round/>
            <a:headEnd/>
            <a:tailEnd/>
          </a:ln>
        </p:spPr>
        <p:txBody>
          <a:bodyPr/>
          <a:lstStyle/>
          <a:p>
            <a:pPr>
              <a:defRPr/>
            </a:pPr>
            <a:endParaRPr lang="en-US">
              <a:latin typeface="+mn-lt"/>
            </a:endParaRPr>
          </a:p>
        </p:txBody>
      </p:sp>
      <p:sp>
        <p:nvSpPr>
          <p:cNvPr id="55" name="Line 30"/>
          <p:cNvSpPr>
            <a:spLocks noChangeShapeType="1"/>
          </p:cNvSpPr>
          <p:nvPr/>
        </p:nvSpPr>
        <p:spPr bwMode="auto">
          <a:xfrm>
            <a:off x="5518150" y="4470400"/>
            <a:ext cx="3240088" cy="0"/>
          </a:xfrm>
          <a:prstGeom prst="line">
            <a:avLst/>
          </a:prstGeom>
          <a:noFill/>
          <a:ln w="0">
            <a:solidFill>
              <a:srgbClr val="000000"/>
            </a:solidFill>
            <a:round/>
            <a:headEnd/>
            <a:tailEnd/>
          </a:ln>
        </p:spPr>
        <p:txBody>
          <a:bodyPr/>
          <a:lstStyle/>
          <a:p>
            <a:pPr>
              <a:defRPr/>
            </a:pPr>
            <a:endParaRPr lang="en-US">
              <a:latin typeface="+mn-lt"/>
            </a:endParaRPr>
          </a:p>
        </p:txBody>
      </p:sp>
      <p:sp>
        <p:nvSpPr>
          <p:cNvPr id="56" name="Line 31"/>
          <p:cNvSpPr>
            <a:spLocks noChangeShapeType="1"/>
          </p:cNvSpPr>
          <p:nvPr/>
        </p:nvSpPr>
        <p:spPr bwMode="auto">
          <a:xfrm flipV="1">
            <a:off x="5518150" y="4470400"/>
            <a:ext cx="0" cy="39688"/>
          </a:xfrm>
          <a:prstGeom prst="line">
            <a:avLst/>
          </a:prstGeom>
          <a:noFill/>
          <a:ln w="0">
            <a:solidFill>
              <a:srgbClr val="000000"/>
            </a:solidFill>
            <a:round/>
            <a:headEnd/>
            <a:tailEnd/>
          </a:ln>
        </p:spPr>
        <p:txBody>
          <a:bodyPr/>
          <a:lstStyle/>
          <a:p>
            <a:pPr>
              <a:defRPr/>
            </a:pPr>
            <a:endParaRPr lang="en-US">
              <a:latin typeface="+mn-lt"/>
            </a:endParaRPr>
          </a:p>
        </p:txBody>
      </p:sp>
      <p:sp>
        <p:nvSpPr>
          <p:cNvPr id="57" name="Line 33"/>
          <p:cNvSpPr>
            <a:spLocks noChangeShapeType="1"/>
          </p:cNvSpPr>
          <p:nvPr/>
        </p:nvSpPr>
        <p:spPr bwMode="auto">
          <a:xfrm flipV="1">
            <a:off x="7083425" y="4470400"/>
            <a:ext cx="0" cy="39688"/>
          </a:xfrm>
          <a:prstGeom prst="line">
            <a:avLst/>
          </a:prstGeom>
          <a:noFill/>
          <a:ln w="0">
            <a:solidFill>
              <a:srgbClr val="000000"/>
            </a:solidFill>
            <a:round/>
            <a:headEnd/>
            <a:tailEnd/>
          </a:ln>
        </p:spPr>
        <p:txBody>
          <a:bodyPr/>
          <a:lstStyle/>
          <a:p>
            <a:pPr>
              <a:defRPr/>
            </a:pPr>
            <a:endParaRPr lang="en-US">
              <a:latin typeface="+mn-lt"/>
            </a:endParaRPr>
          </a:p>
        </p:txBody>
      </p:sp>
      <p:sp>
        <p:nvSpPr>
          <p:cNvPr id="58" name="Line 34"/>
          <p:cNvSpPr>
            <a:spLocks noChangeShapeType="1"/>
          </p:cNvSpPr>
          <p:nvPr/>
        </p:nvSpPr>
        <p:spPr bwMode="auto">
          <a:xfrm flipV="1">
            <a:off x="8766175" y="4470400"/>
            <a:ext cx="0" cy="39688"/>
          </a:xfrm>
          <a:prstGeom prst="line">
            <a:avLst/>
          </a:prstGeom>
          <a:noFill/>
          <a:ln w="0">
            <a:solidFill>
              <a:srgbClr val="000000"/>
            </a:solidFill>
            <a:round/>
            <a:headEnd/>
            <a:tailEnd/>
          </a:ln>
        </p:spPr>
        <p:txBody>
          <a:bodyPr/>
          <a:lstStyle/>
          <a:p>
            <a:pPr>
              <a:defRPr/>
            </a:pPr>
            <a:endParaRPr lang="en-US">
              <a:latin typeface="+mn-lt"/>
            </a:endParaRPr>
          </a:p>
        </p:txBody>
      </p:sp>
      <p:sp>
        <p:nvSpPr>
          <p:cNvPr id="59" name="Rectangle 45"/>
          <p:cNvSpPr>
            <a:spLocks noChangeArrowheads="1"/>
          </p:cNvSpPr>
          <p:nvPr/>
        </p:nvSpPr>
        <p:spPr bwMode="auto">
          <a:xfrm rot="-5400000">
            <a:off x="4029075" y="3448050"/>
            <a:ext cx="1773238" cy="122238"/>
          </a:xfrm>
          <a:prstGeom prst="rect">
            <a:avLst/>
          </a:prstGeom>
          <a:noFill/>
          <a:ln w="9525">
            <a:noFill/>
            <a:miter lim="800000"/>
            <a:headEnd/>
            <a:tailEnd/>
          </a:ln>
        </p:spPr>
        <p:txBody>
          <a:bodyPr wrap="none" lIns="0" tIns="0" rIns="0" bIns="0">
            <a:spAutoFit/>
          </a:bodyPr>
          <a:lstStyle/>
          <a:p>
            <a:pPr>
              <a:defRPr/>
            </a:pPr>
            <a:r>
              <a:rPr lang="en-US" sz="800">
                <a:solidFill>
                  <a:srgbClr val="000000"/>
                </a:solidFill>
                <a:latin typeface="+mn-lt"/>
              </a:rPr>
              <a:t>People Impacted Per $100,000 Spent</a:t>
            </a:r>
            <a:endParaRPr lang="en-US" sz="800">
              <a:latin typeface="+mn-lt"/>
            </a:endParaRPr>
          </a:p>
        </p:txBody>
      </p:sp>
      <p:grpSp>
        <p:nvGrpSpPr>
          <p:cNvPr id="1056" name="Group 46"/>
          <p:cNvGrpSpPr>
            <a:grpSpLocks/>
          </p:cNvGrpSpPr>
          <p:nvPr/>
        </p:nvGrpSpPr>
        <p:grpSpPr bwMode="auto">
          <a:xfrm>
            <a:off x="6630988" y="3938588"/>
            <a:ext cx="927100" cy="447675"/>
            <a:chOff x="4046" y="2528"/>
            <a:chExt cx="584" cy="282"/>
          </a:xfrm>
        </p:grpSpPr>
        <p:sp>
          <p:nvSpPr>
            <p:cNvPr id="61" name="Line 47"/>
            <p:cNvSpPr>
              <a:spLocks noChangeShapeType="1"/>
            </p:cNvSpPr>
            <p:nvPr/>
          </p:nvSpPr>
          <p:spPr bwMode="auto">
            <a:xfrm flipV="1">
              <a:off x="4046" y="2769"/>
              <a:ext cx="584" cy="41"/>
            </a:xfrm>
            <a:prstGeom prst="line">
              <a:avLst/>
            </a:prstGeom>
            <a:noFill/>
            <a:ln w="25400">
              <a:solidFill>
                <a:srgbClr val="FF6600"/>
              </a:solidFill>
              <a:round/>
              <a:headEnd/>
              <a:tailEnd type="triangle" w="med" len="med"/>
            </a:ln>
          </p:spPr>
          <p:txBody>
            <a:bodyPr/>
            <a:lstStyle/>
            <a:p>
              <a:pPr>
                <a:defRPr/>
              </a:pPr>
              <a:endParaRPr lang="en-US">
                <a:latin typeface="+mn-lt"/>
              </a:endParaRPr>
            </a:p>
          </p:txBody>
        </p:sp>
        <p:sp>
          <p:nvSpPr>
            <p:cNvPr id="62" name="Text Box 48"/>
            <p:cNvSpPr txBox="1">
              <a:spLocks noChangeArrowheads="1"/>
            </p:cNvSpPr>
            <p:nvPr/>
          </p:nvSpPr>
          <p:spPr bwMode="auto">
            <a:xfrm>
              <a:off x="4156" y="2528"/>
              <a:ext cx="294" cy="233"/>
            </a:xfrm>
            <a:prstGeom prst="rect">
              <a:avLst/>
            </a:prstGeom>
            <a:noFill/>
            <a:ln w="9525">
              <a:noFill/>
              <a:miter lim="800000"/>
              <a:headEnd/>
              <a:tailEnd/>
            </a:ln>
          </p:spPr>
          <p:txBody>
            <a:bodyPr>
              <a:spAutoFit/>
            </a:bodyPr>
            <a:lstStyle/>
            <a:p>
              <a:pPr>
                <a:spcBef>
                  <a:spcPct val="50000"/>
                </a:spcBef>
                <a:defRPr/>
              </a:pPr>
              <a:r>
                <a:rPr lang="en-US" sz="1800" dirty="0">
                  <a:latin typeface="+mn-lt"/>
                </a:rPr>
                <a:t>3X</a:t>
              </a:r>
            </a:p>
          </p:txBody>
        </p:sp>
      </p:grpSp>
      <p:sp>
        <p:nvSpPr>
          <p:cNvPr id="63" name="Rectangle 49"/>
          <p:cNvSpPr>
            <a:spLocks noChangeArrowheads="1"/>
          </p:cNvSpPr>
          <p:nvPr/>
        </p:nvSpPr>
        <p:spPr bwMode="auto">
          <a:xfrm>
            <a:off x="6102350" y="2298700"/>
            <a:ext cx="1652588" cy="161925"/>
          </a:xfrm>
          <a:prstGeom prst="rect">
            <a:avLst/>
          </a:prstGeom>
          <a:noFill/>
          <a:ln w="9525">
            <a:noFill/>
            <a:miter lim="800000"/>
            <a:headEnd/>
            <a:tailEnd/>
          </a:ln>
        </p:spPr>
        <p:txBody>
          <a:bodyPr wrap="none" lIns="0" tIns="0" rIns="0" bIns="0">
            <a:spAutoFit/>
          </a:bodyPr>
          <a:lstStyle/>
          <a:p>
            <a:pPr>
              <a:defRPr/>
            </a:pPr>
            <a:r>
              <a:rPr lang="en-US" sz="1050" dirty="0">
                <a:solidFill>
                  <a:srgbClr val="000000"/>
                </a:solidFill>
                <a:latin typeface="+mn-lt"/>
              </a:rPr>
              <a:t>"Definitely Will Purchase"</a:t>
            </a:r>
            <a:endParaRPr lang="en-US" sz="3200" baseline="-25000" dirty="0">
              <a:latin typeface="+mn-lt"/>
            </a:endParaRPr>
          </a:p>
        </p:txBody>
      </p:sp>
      <p:sp>
        <p:nvSpPr>
          <p:cNvPr id="64" name="Rectangle 50"/>
          <p:cNvSpPr>
            <a:spLocks noChangeArrowheads="1"/>
          </p:cNvSpPr>
          <p:nvPr/>
        </p:nvSpPr>
        <p:spPr bwMode="auto">
          <a:xfrm>
            <a:off x="5634038" y="4718050"/>
            <a:ext cx="1250950" cy="168275"/>
          </a:xfrm>
          <a:prstGeom prst="rect">
            <a:avLst/>
          </a:prstGeom>
          <a:noFill/>
          <a:ln w="9525">
            <a:noFill/>
            <a:miter lim="800000"/>
            <a:headEnd/>
            <a:tailEnd/>
          </a:ln>
        </p:spPr>
        <p:txBody>
          <a:bodyPr wrap="none" lIns="0" tIns="0" rIns="0" bIns="0">
            <a:spAutoFit/>
          </a:bodyPr>
          <a:lstStyle/>
          <a:p>
            <a:pPr>
              <a:defRPr/>
            </a:pPr>
            <a:r>
              <a:rPr lang="en-US" sz="1100" dirty="0">
                <a:solidFill>
                  <a:srgbClr val="000000"/>
                </a:solidFill>
                <a:latin typeface="+mn-lt"/>
              </a:rPr>
              <a:t>Online Advertising</a:t>
            </a:r>
          </a:p>
        </p:txBody>
      </p:sp>
      <p:sp>
        <p:nvSpPr>
          <p:cNvPr id="65" name="Rectangle 51"/>
          <p:cNvSpPr>
            <a:spLocks noChangeArrowheads="1"/>
          </p:cNvSpPr>
          <p:nvPr/>
        </p:nvSpPr>
        <p:spPr bwMode="auto">
          <a:xfrm>
            <a:off x="7250113" y="4716463"/>
            <a:ext cx="1427162" cy="169862"/>
          </a:xfrm>
          <a:prstGeom prst="rect">
            <a:avLst/>
          </a:prstGeom>
          <a:noFill/>
          <a:ln w="9525">
            <a:noFill/>
            <a:miter lim="800000"/>
            <a:headEnd/>
            <a:tailEnd/>
          </a:ln>
        </p:spPr>
        <p:txBody>
          <a:bodyPr wrap="none" lIns="0" tIns="0" rIns="0" bIns="0">
            <a:spAutoFit/>
          </a:bodyPr>
          <a:lstStyle/>
          <a:p>
            <a:pPr algn="ctr">
              <a:defRPr/>
            </a:pPr>
            <a:r>
              <a:rPr lang="en-US" sz="1100" dirty="0">
                <a:solidFill>
                  <a:srgbClr val="000000"/>
                </a:solidFill>
                <a:latin typeface="+mn-lt"/>
              </a:rPr>
              <a:t>MySpace Advertising</a:t>
            </a:r>
          </a:p>
        </p:txBody>
      </p:sp>
      <p:grpSp>
        <p:nvGrpSpPr>
          <p:cNvPr id="5" name="Group 52"/>
          <p:cNvGrpSpPr>
            <a:grpSpLocks/>
          </p:cNvGrpSpPr>
          <p:nvPr/>
        </p:nvGrpSpPr>
        <p:grpSpPr bwMode="auto">
          <a:xfrm>
            <a:off x="6080125" y="2462213"/>
            <a:ext cx="2744788" cy="2611437"/>
            <a:chOff x="3699" y="1582"/>
            <a:chExt cx="1729" cy="1645"/>
          </a:xfrm>
        </p:grpSpPr>
        <p:grpSp>
          <p:nvGrpSpPr>
            <p:cNvPr id="1073" name="Group 53"/>
            <p:cNvGrpSpPr>
              <a:grpSpLocks/>
            </p:cNvGrpSpPr>
            <p:nvPr/>
          </p:nvGrpSpPr>
          <p:grpSpPr bwMode="auto">
            <a:xfrm>
              <a:off x="3699" y="1925"/>
              <a:ext cx="913" cy="848"/>
              <a:chOff x="3699" y="1925"/>
              <a:chExt cx="913" cy="848"/>
            </a:xfrm>
          </p:grpSpPr>
          <p:sp>
            <p:nvSpPr>
              <p:cNvPr id="71" name="Line 54"/>
              <p:cNvSpPr>
                <a:spLocks noChangeShapeType="1"/>
              </p:cNvSpPr>
              <p:nvPr/>
            </p:nvSpPr>
            <p:spPr bwMode="auto">
              <a:xfrm flipV="1">
                <a:off x="3699" y="1925"/>
                <a:ext cx="913" cy="848"/>
              </a:xfrm>
              <a:prstGeom prst="line">
                <a:avLst/>
              </a:prstGeom>
              <a:noFill/>
              <a:ln w="25400">
                <a:solidFill>
                  <a:srgbClr val="FF6600"/>
                </a:solidFill>
                <a:round/>
                <a:headEnd/>
                <a:tailEnd type="triangle" w="med" len="med"/>
              </a:ln>
            </p:spPr>
            <p:txBody>
              <a:bodyPr/>
              <a:lstStyle/>
              <a:p>
                <a:pPr>
                  <a:defRPr/>
                </a:pPr>
                <a:endParaRPr lang="en-US">
                  <a:latin typeface="+mn-lt"/>
                </a:endParaRPr>
              </a:p>
            </p:txBody>
          </p:sp>
          <p:sp>
            <p:nvSpPr>
              <p:cNvPr id="72" name="Text Box 55"/>
              <p:cNvSpPr txBox="1">
                <a:spLocks noChangeArrowheads="1"/>
              </p:cNvSpPr>
              <p:nvPr/>
            </p:nvSpPr>
            <p:spPr bwMode="auto">
              <a:xfrm>
                <a:off x="3789" y="2142"/>
                <a:ext cx="360" cy="213"/>
              </a:xfrm>
              <a:prstGeom prst="rect">
                <a:avLst/>
              </a:prstGeom>
              <a:noFill/>
              <a:ln w="9525">
                <a:noFill/>
                <a:miter lim="800000"/>
                <a:headEnd/>
                <a:tailEnd/>
              </a:ln>
            </p:spPr>
            <p:txBody>
              <a:bodyPr>
                <a:spAutoFit/>
              </a:bodyPr>
              <a:lstStyle/>
              <a:p>
                <a:pPr>
                  <a:spcBef>
                    <a:spcPct val="50000"/>
                  </a:spcBef>
                  <a:defRPr/>
                </a:pPr>
                <a:r>
                  <a:rPr lang="en-US" sz="1600" dirty="0">
                    <a:latin typeface="+mn-lt"/>
                  </a:rPr>
                  <a:t>20X</a:t>
                </a:r>
                <a:endParaRPr lang="en-US" sz="1200" dirty="0">
                  <a:latin typeface="+mn-lt"/>
                </a:endParaRPr>
              </a:p>
            </p:txBody>
          </p:sp>
        </p:grpSp>
        <p:sp>
          <p:nvSpPr>
            <p:cNvPr id="68" name="Rectangle 56"/>
            <p:cNvSpPr>
              <a:spLocks noChangeArrowheads="1"/>
            </p:cNvSpPr>
            <p:nvPr/>
          </p:nvSpPr>
          <p:spPr bwMode="auto">
            <a:xfrm>
              <a:off x="4665" y="1875"/>
              <a:ext cx="429" cy="855"/>
            </a:xfrm>
            <a:prstGeom prst="rect">
              <a:avLst/>
            </a:prstGeom>
            <a:solidFill>
              <a:srgbClr val="0038A8"/>
            </a:solidFill>
            <a:ln w="9525">
              <a:noFill/>
              <a:miter lim="800000"/>
              <a:headEnd/>
              <a:tailEnd/>
            </a:ln>
          </p:spPr>
          <p:txBody>
            <a:bodyPr/>
            <a:lstStyle/>
            <a:p>
              <a:pPr>
                <a:defRPr/>
              </a:pPr>
              <a:endParaRPr lang="en-US">
                <a:latin typeface="+mn-lt"/>
              </a:endParaRPr>
            </a:p>
          </p:txBody>
        </p:sp>
        <p:sp>
          <p:nvSpPr>
            <p:cNvPr id="69" name="Text Box 57"/>
            <p:cNvSpPr txBox="1">
              <a:spLocks noChangeArrowheads="1"/>
            </p:cNvSpPr>
            <p:nvPr/>
          </p:nvSpPr>
          <p:spPr bwMode="auto">
            <a:xfrm>
              <a:off x="4613" y="1582"/>
              <a:ext cx="776" cy="291"/>
            </a:xfrm>
            <a:prstGeom prst="rect">
              <a:avLst/>
            </a:prstGeom>
            <a:noFill/>
            <a:ln w="9525">
              <a:noFill/>
              <a:miter lim="800000"/>
              <a:headEnd/>
              <a:tailEnd/>
            </a:ln>
          </p:spPr>
          <p:txBody>
            <a:bodyPr>
              <a:spAutoFit/>
            </a:bodyPr>
            <a:lstStyle/>
            <a:p>
              <a:pPr>
                <a:defRPr/>
              </a:pPr>
              <a:r>
                <a:rPr lang="en-US" sz="1200" u="sng" dirty="0">
                  <a:solidFill>
                    <a:srgbClr val="FF6600"/>
                  </a:solidFill>
                  <a:latin typeface="+mn-lt"/>
                  <a:ea typeface="ＭＳ Ｐゴシック"/>
                  <a:cs typeface="ＭＳ Ｐゴシック"/>
                </a:rPr>
                <a:t>ROI:</a:t>
              </a:r>
              <a:br>
                <a:rPr lang="en-US" sz="1200" u="sng" dirty="0">
                  <a:solidFill>
                    <a:srgbClr val="FF6600"/>
                  </a:solidFill>
                  <a:latin typeface="+mn-lt"/>
                  <a:ea typeface="ＭＳ Ｐゴシック"/>
                  <a:cs typeface="ＭＳ Ｐゴシック"/>
                </a:rPr>
              </a:br>
              <a:r>
                <a:rPr lang="en-US" sz="1200" dirty="0">
                  <a:solidFill>
                    <a:srgbClr val="FF6600"/>
                  </a:solidFill>
                  <a:latin typeface="+mn-lt"/>
                  <a:ea typeface="ＭＳ Ｐゴシック"/>
                  <a:cs typeface="ＭＳ Ｐゴシック"/>
                </a:rPr>
                <a:t>Extraordinary</a:t>
              </a:r>
            </a:p>
          </p:txBody>
        </p:sp>
        <p:sp>
          <p:nvSpPr>
            <p:cNvPr id="70" name="Rectangle 58"/>
            <p:cNvSpPr>
              <a:spLocks noChangeArrowheads="1"/>
            </p:cNvSpPr>
            <p:nvPr/>
          </p:nvSpPr>
          <p:spPr bwMode="auto">
            <a:xfrm>
              <a:off x="4421" y="3120"/>
              <a:ext cx="1007" cy="107"/>
            </a:xfrm>
            <a:prstGeom prst="rect">
              <a:avLst/>
            </a:prstGeom>
            <a:noFill/>
            <a:ln w="9525">
              <a:noFill/>
              <a:miter lim="800000"/>
              <a:headEnd/>
              <a:tailEnd/>
            </a:ln>
          </p:spPr>
          <p:txBody>
            <a:bodyPr wrap="none" lIns="0" tIns="0" rIns="0" bIns="0">
              <a:spAutoFit/>
            </a:bodyPr>
            <a:lstStyle/>
            <a:p>
              <a:pPr>
                <a:defRPr/>
              </a:pPr>
              <a:r>
                <a:rPr lang="en-US" sz="1100" dirty="0">
                  <a:solidFill>
                    <a:srgbClr val="000000"/>
                  </a:solidFill>
                  <a:latin typeface="+mn-lt"/>
                </a:rPr>
                <a:t>PLUS Momentum Effect</a:t>
              </a:r>
            </a:p>
          </p:txBody>
        </p:sp>
      </p:grpSp>
      <p:sp>
        <p:nvSpPr>
          <p:cNvPr id="73" name="Rectangle 26"/>
          <p:cNvSpPr>
            <a:spLocks noChangeArrowheads="1"/>
          </p:cNvSpPr>
          <p:nvPr/>
        </p:nvSpPr>
        <p:spPr bwMode="auto">
          <a:xfrm>
            <a:off x="4959350" y="2376488"/>
            <a:ext cx="679450" cy="1619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50" i="1" dirty="0">
                <a:solidFill>
                  <a:srgbClr val="000000"/>
                </a:solidFill>
                <a:latin typeface="+mn-lt"/>
              </a:rPr>
              <a:t>thousands</a:t>
            </a:r>
            <a:endParaRPr lang="en-US" sz="1050" baseline="-25000" dirty="0">
              <a:latin typeface="+mn-lt"/>
            </a:endParaRPr>
          </a:p>
        </p:txBody>
      </p:sp>
      <p:sp>
        <p:nvSpPr>
          <p:cNvPr id="74" name="Rectangle 25"/>
          <p:cNvSpPr>
            <a:spLocks noChangeArrowheads="1"/>
          </p:cNvSpPr>
          <p:nvPr/>
        </p:nvSpPr>
        <p:spPr bwMode="auto">
          <a:xfrm>
            <a:off x="5132388" y="2640013"/>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450</a:t>
            </a:r>
            <a:endParaRPr lang="en-US" sz="1200" baseline="-25000">
              <a:latin typeface="+mn-lt"/>
            </a:endParaRPr>
          </a:p>
        </p:txBody>
      </p:sp>
      <p:sp>
        <p:nvSpPr>
          <p:cNvPr id="75" name="Rectangle 25"/>
          <p:cNvSpPr>
            <a:spLocks noChangeArrowheads="1"/>
          </p:cNvSpPr>
          <p:nvPr/>
        </p:nvSpPr>
        <p:spPr bwMode="auto">
          <a:xfrm>
            <a:off x="5132388" y="2833688"/>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400</a:t>
            </a:r>
            <a:endParaRPr lang="en-US" sz="1200" baseline="-25000">
              <a:latin typeface="+mn-lt"/>
            </a:endParaRPr>
          </a:p>
        </p:txBody>
      </p:sp>
      <p:sp>
        <p:nvSpPr>
          <p:cNvPr id="76" name="Rectangle 25"/>
          <p:cNvSpPr>
            <a:spLocks noChangeArrowheads="1"/>
          </p:cNvSpPr>
          <p:nvPr/>
        </p:nvSpPr>
        <p:spPr bwMode="auto">
          <a:xfrm>
            <a:off x="5132388" y="3027363"/>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350</a:t>
            </a:r>
            <a:endParaRPr lang="en-US" sz="1200" baseline="-25000">
              <a:latin typeface="+mn-lt"/>
            </a:endParaRPr>
          </a:p>
        </p:txBody>
      </p:sp>
      <p:sp>
        <p:nvSpPr>
          <p:cNvPr id="77" name="Rectangle 25"/>
          <p:cNvSpPr>
            <a:spLocks noChangeArrowheads="1"/>
          </p:cNvSpPr>
          <p:nvPr/>
        </p:nvSpPr>
        <p:spPr bwMode="auto">
          <a:xfrm>
            <a:off x="5132388" y="3221038"/>
            <a:ext cx="255587" cy="185737"/>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300</a:t>
            </a:r>
            <a:endParaRPr lang="en-US" sz="1200" baseline="-25000">
              <a:latin typeface="+mn-lt"/>
            </a:endParaRPr>
          </a:p>
        </p:txBody>
      </p:sp>
      <p:sp>
        <p:nvSpPr>
          <p:cNvPr id="78" name="Rectangle 25"/>
          <p:cNvSpPr>
            <a:spLocks noChangeArrowheads="1"/>
          </p:cNvSpPr>
          <p:nvPr/>
        </p:nvSpPr>
        <p:spPr bwMode="auto">
          <a:xfrm>
            <a:off x="5132388" y="3416300"/>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250</a:t>
            </a:r>
            <a:endParaRPr lang="en-US" sz="1200" baseline="-25000">
              <a:latin typeface="+mn-lt"/>
            </a:endParaRPr>
          </a:p>
        </p:txBody>
      </p:sp>
      <p:sp>
        <p:nvSpPr>
          <p:cNvPr id="79" name="Rectangle 25"/>
          <p:cNvSpPr>
            <a:spLocks noChangeArrowheads="1"/>
          </p:cNvSpPr>
          <p:nvPr/>
        </p:nvSpPr>
        <p:spPr bwMode="auto">
          <a:xfrm>
            <a:off x="5132388" y="3609975"/>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200</a:t>
            </a:r>
            <a:endParaRPr lang="en-US" sz="1200" baseline="-25000">
              <a:latin typeface="+mn-lt"/>
            </a:endParaRPr>
          </a:p>
        </p:txBody>
      </p:sp>
      <p:sp>
        <p:nvSpPr>
          <p:cNvPr id="80" name="Rectangle 25"/>
          <p:cNvSpPr>
            <a:spLocks noChangeArrowheads="1"/>
          </p:cNvSpPr>
          <p:nvPr/>
        </p:nvSpPr>
        <p:spPr bwMode="auto">
          <a:xfrm>
            <a:off x="5132388" y="3803650"/>
            <a:ext cx="255587"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150</a:t>
            </a:r>
            <a:endParaRPr lang="en-US" sz="1200" baseline="-25000">
              <a:latin typeface="+mn-lt"/>
            </a:endParaRPr>
          </a:p>
        </p:txBody>
      </p:sp>
      <p:sp>
        <p:nvSpPr>
          <p:cNvPr id="81" name="Rectangle 25"/>
          <p:cNvSpPr>
            <a:spLocks noChangeArrowheads="1"/>
          </p:cNvSpPr>
          <p:nvPr/>
        </p:nvSpPr>
        <p:spPr bwMode="auto">
          <a:xfrm>
            <a:off x="5132388" y="3997325"/>
            <a:ext cx="255587" cy="185738"/>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100</a:t>
            </a:r>
            <a:endParaRPr lang="en-US" sz="1200" baseline="-25000">
              <a:latin typeface="+mn-lt"/>
            </a:endParaRPr>
          </a:p>
        </p:txBody>
      </p:sp>
      <p:sp>
        <p:nvSpPr>
          <p:cNvPr id="82" name="Rectangle 25"/>
          <p:cNvSpPr>
            <a:spLocks noChangeArrowheads="1"/>
          </p:cNvSpPr>
          <p:nvPr/>
        </p:nvSpPr>
        <p:spPr bwMode="auto">
          <a:xfrm>
            <a:off x="5218113" y="4192588"/>
            <a:ext cx="169862"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50</a:t>
            </a:r>
            <a:endParaRPr lang="en-US" sz="1200" baseline="-25000">
              <a:latin typeface="+mn-lt"/>
            </a:endParaRPr>
          </a:p>
        </p:txBody>
      </p:sp>
      <p:sp>
        <p:nvSpPr>
          <p:cNvPr id="83" name="Rectangle 25"/>
          <p:cNvSpPr>
            <a:spLocks noChangeArrowheads="1"/>
          </p:cNvSpPr>
          <p:nvPr/>
        </p:nvSpPr>
        <p:spPr bwMode="auto">
          <a:xfrm>
            <a:off x="5226050" y="4437063"/>
            <a:ext cx="85725" cy="184150"/>
          </a:xfrm>
          <a:prstGeom prst="rect">
            <a:avLst/>
          </a:prstGeom>
          <a:noFill/>
          <a:ln w="9525">
            <a:noFill/>
            <a:miter lim="800000"/>
            <a:headEnd/>
            <a:tailEnd/>
          </a:ln>
        </p:spPr>
        <p:txBody>
          <a:bodyPr wrap="none" lIns="0" tIns="0" rIns="0" bIns="0">
            <a:spAutoFit/>
          </a:bodyPr>
          <a:lstStyle/>
          <a:p>
            <a:pPr algn="r">
              <a:defRPr/>
            </a:pPr>
            <a:r>
              <a:rPr lang="en-US" sz="1200">
                <a:solidFill>
                  <a:srgbClr val="000000"/>
                </a:solidFill>
                <a:latin typeface="+mn-lt"/>
              </a:rPr>
              <a:t>0</a:t>
            </a:r>
            <a:endParaRPr lang="en-US" sz="1200" baseline="-25000">
              <a:latin typeface="+mn-lt"/>
            </a:endParaRPr>
          </a:p>
        </p:txBody>
      </p:sp>
      <p:pic>
        <p:nvPicPr>
          <p:cNvPr id="1072" name="Picture 6"/>
          <p:cNvPicPr>
            <a:picLocks noChangeAspect="1" noChangeArrowheads="1"/>
          </p:cNvPicPr>
          <p:nvPr/>
        </p:nvPicPr>
        <p:blipFill>
          <a:blip r:embed="rId11"/>
          <a:srcRect/>
          <a:stretch>
            <a:fillRect/>
          </a:stretch>
        </p:blipFill>
        <p:spPr bwMode="auto">
          <a:xfrm>
            <a:off x="6450013" y="6400800"/>
            <a:ext cx="2236787" cy="40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ctrTitle"/>
          </p:nvPr>
        </p:nvSpPr>
        <p:spPr>
          <a:xfrm>
            <a:off x="4510088" y="5072063"/>
            <a:ext cx="4354512" cy="1066800"/>
          </a:xfrm>
        </p:spPr>
        <p:txBody>
          <a:bodyPr/>
          <a:lstStyle/>
          <a:p>
            <a:pPr eaLnBrk="1" hangingPunct="1"/>
            <a:r>
              <a:rPr lang="en-US" smtClean="0">
                <a:latin typeface="Arial" charset="0"/>
                <a:cs typeface="Arial" charset="0"/>
              </a:rPr>
              <a:t>Brand Communities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hlinkClick r:id="" action="ppaction://customshow?id=8&amp;return=true"/>
          </p:cNvPr>
          <p:cNvPicPr>
            <a:picLocks noChangeArrowheads="1"/>
          </p:cNvPicPr>
          <p:nvPr/>
        </p:nvPicPr>
        <p:blipFill>
          <a:blip r:embed="rId4"/>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a:hlinkClick r:id="" action="ppaction://customshow?id=2&amp;return=true"/>
          </p:cNvPr>
          <p:cNvPicPr>
            <a:picLocks noChangeAspect="1"/>
          </p:cNvPicPr>
          <p:nvPr/>
        </p:nvPicPr>
        <p:blipFill>
          <a:blip r:embed="rId5"/>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a:hlinkClick r:id="" action="ppaction://customshow?id=7&amp;return=true"/>
          </p:cNvPr>
          <p:cNvPicPr>
            <a:picLocks noChangeAspect="1"/>
          </p:cNvPicPr>
          <p:nvPr/>
        </p:nvPicPr>
        <p:blipFill>
          <a:blip r:embed="rId6"/>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0" name="Picture 9" descr="vit wat.jpg">
            <a:hlinkClick r:id="" action="ppaction://customshow?id=0&amp;return=true"/>
          </p:cNvPr>
          <p:cNvPicPr>
            <a:picLocks/>
          </p:cNvPicPr>
          <p:nvPr/>
        </p:nvPicPr>
        <p:blipFill>
          <a:blip r:embed="rId7"/>
          <a:stretch>
            <a:fillRect/>
          </a:stretch>
        </p:blipFill>
        <p:spPr>
          <a:xfrm>
            <a:off x="903288" y="1930400"/>
            <a:ext cx="1444625" cy="2011363"/>
          </a:xfrm>
          <a:prstGeom prst="rect">
            <a:avLst/>
          </a:prstGeom>
          <a:ln w="6350">
            <a:solidFill>
              <a:schemeClr val="tx1">
                <a:lumMod val="85000"/>
                <a:lumOff val="15000"/>
              </a:schemeClr>
            </a:solidFill>
          </a:ln>
        </p:spPr>
      </p:pic>
      <p:pic>
        <p:nvPicPr>
          <p:cNvPr id="11" name="Picture 3" descr="SecretShowsScreen.png">
            <a:hlinkClick r:id="" action="ppaction://customshow?id=9&amp;return=true"/>
          </p:cNvPr>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a:hlinkClick r:id="" action="ppaction://customshow?id=5&amp;return=true"/>
          </p:cNvPr>
          <p:cNvPicPr>
            <a:picLocks noChangeAspect="1"/>
          </p:cNvPicPr>
          <p:nvPr/>
        </p:nvPicPr>
        <p:blipFill>
          <a:blip r:embed="rId9"/>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a:hlinkClick r:id="" action="ppaction://customshow?id=6&amp;return=true"/>
          </p:cNvPr>
          <p:cNvPicPr>
            <a:picLocks noChangeAspect="1"/>
          </p:cNvPicPr>
          <p:nvPr/>
        </p:nvPicPr>
        <p:blipFill>
          <a:blip r:embed="rId10"/>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a:hlinkClick r:id="" action="ppaction://customshow?id=1&amp;return=true"/>
          </p:cNvPr>
          <p:cNvPicPr>
            <a:picLocks/>
          </p:cNvPicPr>
          <p:nvPr/>
        </p:nvPicPr>
        <p:blipFill>
          <a:blip r:embed="rId11"/>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a:hlinkClick r:id="" action="ppaction://customshow?id=4&amp;return=true"/>
          </p:cNvPr>
          <p:cNvPicPr>
            <a:picLocks noChangeAspect="1"/>
          </p:cNvPicPr>
          <p:nvPr/>
        </p:nvPicPr>
        <p:blipFill>
          <a:blip r:embed="rId12"/>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a:hlinkClick r:id="" action="ppaction://customshow?id=3&amp;return=true"/>
          </p:cNvPr>
          <p:cNvPicPr>
            <a:picLocks noChangeAspect="1"/>
          </p:cNvPicPr>
          <p:nvPr/>
        </p:nvPicPr>
        <p:blipFill>
          <a:blip r:embed="rId13"/>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3074" name="Rectangle 6" hidden="1"/>
          <p:cNvGraphicFramePr>
            <a:graphicFrameLocks/>
          </p:cNvGraphicFramePr>
          <p:nvPr/>
        </p:nvGraphicFramePr>
        <p:xfrm>
          <a:off x="0" y="0"/>
          <a:ext cx="158750" cy="158750"/>
        </p:xfrm>
        <a:graphic>
          <a:graphicData uri="http://schemas.openxmlformats.org/presentationml/2006/ole">
            <p:oleObj spid="_x0000_s3074" r:id="rId14" imgW="0" imgH="0" progId="">
              <p:embed/>
            </p:oleObj>
          </a:graphicData>
        </a:graphic>
      </p:graphicFrame>
      <p:sp>
        <p:nvSpPr>
          <p:cNvPr id="3085" name="Title 16"/>
          <p:cNvSpPr>
            <a:spLocks noGrp="1"/>
          </p:cNvSpPr>
          <p:nvPr>
            <p:ph type="title"/>
          </p:nvPr>
        </p:nvSpPr>
        <p:spPr>
          <a:xfrm>
            <a:off x="92075" y="88900"/>
            <a:ext cx="6765925" cy="990600"/>
          </a:xfrm>
        </p:spPr>
        <p:txBody>
          <a:bodyPr/>
          <a:lstStyle/>
          <a:p>
            <a:r>
              <a:rPr lang="en-US" smtClean="0"/>
              <a:t>The Most Engaging Advertising Platform </a:t>
            </a:r>
          </a:p>
        </p:txBody>
      </p:sp>
      <p:sp>
        <p:nvSpPr>
          <p:cNvPr id="17"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on a community icon to view a larger image</a:t>
            </a:r>
            <a:endParaRPr lang="en-US" sz="2000" kern="0" dirty="0">
              <a:latin typeface="+mn-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3"/>
          <p:cNvPicPr>
            <a:picLocks noChangeArrowheads="1"/>
          </p:cNvPicPr>
          <p:nvPr/>
        </p:nvPicPr>
        <p:blipFill>
          <a:blip r:embed="rId4"/>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5"/>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6"/>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7"/>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8"/>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4098" name="Rectangle 6"/>
          <p:cNvGraphicFramePr>
            <a:graphicFrameLocks/>
          </p:cNvGraphicFramePr>
          <p:nvPr/>
        </p:nvGraphicFramePr>
        <p:xfrm>
          <a:off x="0" y="0"/>
          <a:ext cx="158750" cy="158750"/>
        </p:xfrm>
        <a:graphic>
          <a:graphicData uri="http://schemas.openxmlformats.org/presentationml/2006/ole">
            <p:oleObj spid="_x0000_s4098" r:id="rId13" imgW="0" imgH="0" progId="">
              <p:embed/>
            </p:oleObj>
          </a:graphicData>
        </a:graphic>
      </p:graphicFrame>
      <p:sp>
        <p:nvSpPr>
          <p:cNvPr id="18" name="Rectangle 17"/>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4"/>
          <a:stretch>
            <a:fillRect/>
          </a:stretch>
        </p:blipFill>
        <p:spPr>
          <a:xfrm>
            <a:off x="903288" y="1919288"/>
            <a:ext cx="3182937" cy="4425950"/>
          </a:xfrm>
          <a:prstGeom prst="rect">
            <a:avLst/>
          </a:prstGeom>
          <a:ln w="6350">
            <a:solidFill>
              <a:schemeClr val="tx1">
                <a:lumMod val="85000"/>
                <a:lumOff val="15000"/>
              </a:schemeClr>
            </a:solidFill>
          </a:ln>
        </p:spPr>
      </p:pic>
      <p:sp>
        <p:nvSpPr>
          <p:cNvPr id="4110"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4111" name="Rectangle 19" hidden="1">
            <a:hlinkClick r:id="rId15" action="ppaction://hlinksldjump"/>
          </p:cNvPr>
          <p:cNvSpPr>
            <a:spLocks noChangeArrowheads="1"/>
          </p:cNvSpPr>
          <p:nvPr/>
        </p:nvSpPr>
        <p:spPr bwMode="auto">
          <a:xfrm>
            <a:off x="1588" y="0"/>
            <a:ext cx="9144000" cy="6858000"/>
          </a:xfrm>
          <a:prstGeom prst="rect">
            <a:avLst/>
          </a:prstGeom>
          <a:solidFill>
            <a:srgbClr val="FFFFFF">
              <a:alpha val="1961"/>
            </a:srgbClr>
          </a:solid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19"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9"/>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10"/>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5122" name="Rectangle 6"/>
          <p:cNvGraphicFramePr>
            <a:graphicFrameLocks/>
          </p:cNvGraphicFramePr>
          <p:nvPr/>
        </p:nvGraphicFramePr>
        <p:xfrm>
          <a:off x="0" y="0"/>
          <a:ext cx="158750" cy="158750"/>
        </p:xfrm>
        <a:graphic>
          <a:graphicData uri="http://schemas.openxmlformats.org/presentationml/2006/ole">
            <p:oleObj spid="_x0000_s5122"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1525588" y="1919288"/>
            <a:ext cx="3178175" cy="4425950"/>
          </a:xfrm>
          <a:prstGeom prst="rect">
            <a:avLst/>
          </a:prstGeom>
          <a:ln w="6350">
            <a:solidFill>
              <a:schemeClr val="tx1">
                <a:lumMod val="85000"/>
                <a:lumOff val="15000"/>
              </a:schemeClr>
            </a:solidFill>
          </a:ln>
        </p:spPr>
      </p:pic>
      <p:sp>
        <p:nvSpPr>
          <p:cNvPr id="5134"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9" name="Picture 3" descr="SecretShowsScreen.png"/>
          <p:cNvPicPr>
            <a:picLocks noChangeAspect="1"/>
          </p:cNvPicPr>
          <p:nvPr/>
        </p:nvPicPr>
        <p:blipFill>
          <a:blip r:embed="rId6"/>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7"/>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8"/>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6146" name="Rectangle 6"/>
          <p:cNvGraphicFramePr>
            <a:graphicFrameLocks/>
          </p:cNvGraphicFramePr>
          <p:nvPr/>
        </p:nvGraphicFramePr>
        <p:xfrm>
          <a:off x="0" y="0"/>
          <a:ext cx="158750" cy="158750"/>
        </p:xfrm>
        <a:graphic>
          <a:graphicData uri="http://schemas.openxmlformats.org/presentationml/2006/ole">
            <p:oleObj spid="_x0000_s6146"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2971800" y="1919288"/>
            <a:ext cx="3179763" cy="4425950"/>
          </a:xfrm>
          <a:prstGeom prst="rect">
            <a:avLst/>
          </a:prstGeom>
          <a:ln w="6350">
            <a:solidFill>
              <a:schemeClr val="tx1">
                <a:lumMod val="85000"/>
                <a:lumOff val="15000"/>
              </a:schemeClr>
            </a:solidFill>
          </a:ln>
        </p:spPr>
      </p:pic>
      <p:sp>
        <p:nvSpPr>
          <p:cNvPr id="6158"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9"/>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10"/>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1"/>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2"/>
          <a:stretch>
            <a:fillRect/>
          </a:stretch>
        </p:blipFill>
        <p:spPr>
          <a:xfrm>
            <a:off x="6783388" y="1930400"/>
            <a:ext cx="1446212" cy="2014538"/>
          </a:xfrm>
          <a:prstGeom prst="rect">
            <a:avLst/>
          </a:prstGeom>
          <a:ln w="6350">
            <a:solidFill>
              <a:schemeClr val="tx1">
                <a:lumMod val="85000"/>
                <a:lumOff val="15000"/>
              </a:schemeClr>
            </a:solidFill>
          </a:ln>
        </p:spPr>
      </p:pic>
      <p:graphicFrame>
        <p:nvGraphicFramePr>
          <p:cNvPr id="7170" name="Rectangle 6"/>
          <p:cNvGraphicFramePr>
            <a:graphicFrameLocks/>
          </p:cNvGraphicFramePr>
          <p:nvPr/>
        </p:nvGraphicFramePr>
        <p:xfrm>
          <a:off x="0" y="0"/>
          <a:ext cx="158750" cy="158750"/>
        </p:xfrm>
        <a:graphic>
          <a:graphicData uri="http://schemas.openxmlformats.org/presentationml/2006/ole">
            <p:oleObj spid="_x0000_s7170"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4437063" y="1919288"/>
            <a:ext cx="3178175" cy="4425950"/>
          </a:xfrm>
          <a:prstGeom prst="rect">
            <a:avLst/>
          </a:prstGeom>
          <a:ln w="6350">
            <a:solidFill>
              <a:schemeClr val="tx1">
                <a:lumMod val="85000"/>
                <a:lumOff val="15000"/>
              </a:schemeClr>
            </a:solidFill>
          </a:ln>
        </p:spPr>
      </p:pic>
      <p:sp>
        <p:nvSpPr>
          <p:cNvPr id="7182"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6"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17"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166938" y="5072063"/>
            <a:ext cx="6697662" cy="1066800"/>
          </a:xfrm>
        </p:spPr>
        <p:txBody>
          <a:bodyPr anchor="ctr"/>
          <a:lstStyle/>
          <a:p>
            <a:r>
              <a:rPr lang="en-US" sz="2800" smtClean="0">
                <a:latin typeface="Arial" charset="0"/>
                <a:cs typeface="Arial" charset="0"/>
              </a:rPr>
              <a:t>Social Media</a:t>
            </a:r>
            <a:br>
              <a:rPr lang="en-US" sz="2800" smtClean="0">
                <a:latin typeface="Arial" charset="0"/>
                <a:cs typeface="Arial" charset="0"/>
              </a:rPr>
            </a:br>
            <a:r>
              <a:rPr lang="en-US" sz="2800" smtClean="0">
                <a:latin typeface="Arial" charset="0"/>
                <a:cs typeface="Arial" charset="0"/>
              </a:rPr>
              <a:t>And Where It’s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9"/>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10"/>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1"/>
          <a:stretch>
            <a:fillRect/>
          </a:stretch>
        </p:blipFill>
        <p:spPr>
          <a:xfrm>
            <a:off x="2371725" y="1930400"/>
            <a:ext cx="1444625" cy="2011363"/>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8194" name="Rectangle 6"/>
          <p:cNvGraphicFramePr>
            <a:graphicFrameLocks/>
          </p:cNvGraphicFramePr>
          <p:nvPr/>
        </p:nvGraphicFramePr>
        <p:xfrm>
          <a:off x="0" y="0"/>
          <a:ext cx="158750" cy="158750"/>
        </p:xfrm>
        <a:graphic>
          <a:graphicData uri="http://schemas.openxmlformats.org/presentationml/2006/ole">
            <p:oleObj spid="_x0000_s8194"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5035550" y="1919288"/>
            <a:ext cx="3179763" cy="4425950"/>
          </a:xfrm>
          <a:prstGeom prst="rect">
            <a:avLst/>
          </a:prstGeom>
          <a:ln w="6350">
            <a:solidFill>
              <a:schemeClr val="tx1">
                <a:lumMod val="85000"/>
                <a:lumOff val="15000"/>
              </a:schemeClr>
            </a:solidFill>
          </a:ln>
        </p:spPr>
      </p:pic>
      <p:sp>
        <p:nvSpPr>
          <p:cNvPr id="8206"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9218" name="Rectangle 6"/>
          <p:cNvGraphicFramePr>
            <a:graphicFrameLocks/>
          </p:cNvGraphicFramePr>
          <p:nvPr/>
        </p:nvGraphicFramePr>
        <p:xfrm>
          <a:off x="0" y="0"/>
          <a:ext cx="158750" cy="158750"/>
        </p:xfrm>
        <a:graphic>
          <a:graphicData uri="http://schemas.openxmlformats.org/presentationml/2006/ole">
            <p:oleObj spid="_x0000_s9218"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904875" y="1919288"/>
            <a:ext cx="3179763" cy="4425950"/>
          </a:xfrm>
          <a:prstGeom prst="rect">
            <a:avLst/>
          </a:prstGeom>
          <a:ln w="6350">
            <a:solidFill>
              <a:schemeClr val="tx1">
                <a:lumMod val="85000"/>
                <a:lumOff val="15000"/>
              </a:schemeClr>
            </a:solidFill>
          </a:ln>
        </p:spPr>
      </p:pic>
      <p:sp>
        <p:nvSpPr>
          <p:cNvPr id="9230"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8"/>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9"/>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10242" name="Rectangle 6"/>
          <p:cNvGraphicFramePr>
            <a:graphicFrameLocks/>
          </p:cNvGraphicFramePr>
          <p:nvPr/>
        </p:nvGraphicFramePr>
        <p:xfrm>
          <a:off x="0" y="0"/>
          <a:ext cx="158750" cy="158750"/>
        </p:xfrm>
        <a:graphic>
          <a:graphicData uri="http://schemas.openxmlformats.org/presentationml/2006/ole">
            <p:oleObj spid="_x0000_s10242"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1525588" y="1919288"/>
            <a:ext cx="3178175" cy="4425950"/>
          </a:xfrm>
          <a:prstGeom prst="rect">
            <a:avLst/>
          </a:prstGeom>
          <a:ln w="6350">
            <a:solidFill>
              <a:schemeClr val="tx1">
                <a:lumMod val="85000"/>
                <a:lumOff val="15000"/>
              </a:schemeClr>
            </a:solidFill>
          </a:ln>
        </p:spPr>
      </p:pic>
      <p:sp>
        <p:nvSpPr>
          <p:cNvPr id="10254"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11" name="Picture 3" descr="SecretShowsScreen.png"/>
          <p:cNvPicPr>
            <a:picLocks noChangeAspect="1"/>
          </p:cNvPicPr>
          <p:nvPr/>
        </p:nvPicPr>
        <p:blipFill>
          <a:blip r:embed="rId7"/>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8"/>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11266" name="Rectangle 6"/>
          <p:cNvGraphicFramePr>
            <a:graphicFrameLocks/>
          </p:cNvGraphicFramePr>
          <p:nvPr/>
        </p:nvGraphicFramePr>
        <p:xfrm>
          <a:off x="0" y="0"/>
          <a:ext cx="158750" cy="158750"/>
        </p:xfrm>
        <a:graphic>
          <a:graphicData uri="http://schemas.openxmlformats.org/presentationml/2006/ole">
            <p:oleObj spid="_x0000_s11266"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sp>
        <p:nvSpPr>
          <p:cNvPr id="11277"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pic>
        <p:nvPicPr>
          <p:cNvPr id="20" name="Picture 3" descr="SecretShowsScreen.png"/>
          <p:cNvPicPr>
            <a:picLocks noChangeAspect="1"/>
          </p:cNvPicPr>
          <p:nvPr/>
        </p:nvPicPr>
        <p:blipFill>
          <a:blip r:embed="rId15"/>
          <a:srcRect/>
          <a:stretch>
            <a:fillRect/>
          </a:stretch>
        </p:blipFill>
        <p:spPr bwMode="auto">
          <a:xfrm>
            <a:off x="2970213" y="1922463"/>
            <a:ext cx="3186112" cy="4425950"/>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1"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8" name="Picture 7" descr="image001[1].jpg"/>
          <p:cNvPicPr>
            <a:picLocks noChangeAspect="1"/>
          </p:cNvPicPr>
          <p:nvPr/>
        </p:nvPicPr>
        <p:blipFill>
          <a:blip r:embed="rId5"/>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6"/>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1" name="Picture 3" descr="SecretShowsScreen.png"/>
          <p:cNvPicPr>
            <a:picLocks noChangeAspect="1"/>
          </p:cNvPicPr>
          <p:nvPr/>
        </p:nvPicPr>
        <p:blipFill>
          <a:blip r:embed="rId7"/>
          <a:stretch>
            <a:fillRect/>
          </a:stretch>
        </p:blipFill>
        <p:spPr bwMode="auto">
          <a:xfrm>
            <a:off x="6784975"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8"/>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12290" name="Rectangle 6"/>
          <p:cNvGraphicFramePr>
            <a:graphicFrameLocks/>
          </p:cNvGraphicFramePr>
          <p:nvPr/>
        </p:nvGraphicFramePr>
        <p:xfrm>
          <a:off x="0" y="0"/>
          <a:ext cx="158750" cy="158750"/>
        </p:xfrm>
        <a:graphic>
          <a:graphicData uri="http://schemas.openxmlformats.org/presentationml/2006/ole">
            <p:oleObj spid="_x0000_s12290"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sp>
        <p:nvSpPr>
          <p:cNvPr id="12301"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pic>
        <p:nvPicPr>
          <p:cNvPr id="20" name="Picture 3"/>
          <p:cNvPicPr>
            <a:picLocks noChangeArrowheads="1"/>
          </p:cNvPicPr>
          <p:nvPr/>
        </p:nvPicPr>
        <p:blipFill>
          <a:blip r:embed="rId15"/>
          <a:srcRect/>
          <a:stretch>
            <a:fillRect/>
          </a:stretch>
        </p:blipFill>
        <p:spPr bwMode="auto">
          <a:xfrm>
            <a:off x="4437063" y="1890713"/>
            <a:ext cx="3181350" cy="4425950"/>
          </a:xfrm>
          <a:prstGeom prst="rect">
            <a:avLst/>
          </a:prstGeom>
          <a:noFill/>
          <a:ln w="6350">
            <a:solidFill>
              <a:schemeClr val="tx1">
                <a:lumMod val="85000"/>
                <a:lumOff val="15000"/>
              </a:schemeClr>
            </a:solidFill>
            <a:miter lim="800000"/>
            <a:headEnd/>
            <a:tailEnd/>
          </a:ln>
        </p:spPr>
      </p:pic>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1"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vit wat.jpg"/>
          <p:cNvPicPr>
            <a:picLocks/>
          </p:cNvPicPr>
          <p:nvPr/>
        </p:nvPicPr>
        <p:blipFill>
          <a:blip r:embed="rId4"/>
          <a:stretch>
            <a:fillRect/>
          </a:stretch>
        </p:blipFill>
        <p:spPr>
          <a:xfrm>
            <a:off x="903288" y="1930400"/>
            <a:ext cx="1444625" cy="2011363"/>
          </a:xfrm>
          <a:prstGeom prst="rect">
            <a:avLst/>
          </a:prstGeom>
          <a:ln w="6350">
            <a:solidFill>
              <a:schemeClr val="tx1">
                <a:lumMod val="85000"/>
                <a:lumOff val="15000"/>
              </a:schemeClr>
            </a:solidFill>
          </a:ln>
        </p:spPr>
      </p:pic>
      <p:pic>
        <p:nvPicPr>
          <p:cNvPr id="7" name="Picture 3"/>
          <p:cNvPicPr>
            <a:picLocks noChangeArrowheads="1"/>
          </p:cNvPicPr>
          <p:nvPr/>
        </p:nvPicPr>
        <p:blipFill>
          <a:blip r:embed="rId5"/>
          <a:srcRect/>
          <a:stretch>
            <a:fillRect/>
          </a:stretch>
        </p:blipFill>
        <p:spPr bwMode="auto">
          <a:xfrm>
            <a:off x="5316538" y="4313238"/>
            <a:ext cx="1444625" cy="2011362"/>
          </a:xfrm>
          <a:prstGeom prst="rect">
            <a:avLst/>
          </a:prstGeom>
          <a:noFill/>
          <a:ln w="6350">
            <a:solidFill>
              <a:schemeClr val="tx1">
                <a:lumMod val="85000"/>
                <a:lumOff val="15000"/>
              </a:schemeClr>
            </a:solidFill>
            <a:miter lim="800000"/>
            <a:headEnd/>
            <a:tailEnd/>
          </a:ln>
        </p:spPr>
      </p:pic>
      <p:pic>
        <p:nvPicPr>
          <p:cNvPr id="8" name="Picture 7" descr="image001[1].jpg"/>
          <p:cNvPicPr>
            <a:picLocks noChangeAspect="1"/>
          </p:cNvPicPr>
          <p:nvPr/>
        </p:nvPicPr>
        <p:blipFill>
          <a:blip r:embed="rId6"/>
          <a:stretch>
            <a:fillRect/>
          </a:stretch>
        </p:blipFill>
        <p:spPr>
          <a:xfrm>
            <a:off x="3840163" y="1930400"/>
            <a:ext cx="1447800" cy="2014538"/>
          </a:xfrm>
          <a:prstGeom prst="rect">
            <a:avLst/>
          </a:prstGeom>
          <a:ln w="6350">
            <a:solidFill>
              <a:schemeClr val="tx1">
                <a:lumMod val="85000"/>
                <a:lumOff val="15000"/>
              </a:schemeClr>
            </a:solidFill>
          </a:ln>
        </p:spPr>
      </p:pic>
      <p:pic>
        <p:nvPicPr>
          <p:cNvPr id="9" name="Picture 3" descr="SecretShowsScreen.png"/>
          <p:cNvPicPr>
            <a:picLocks noChangeAspect="1"/>
          </p:cNvPicPr>
          <p:nvPr/>
        </p:nvPicPr>
        <p:blipFill>
          <a:blip r:embed="rId7"/>
          <a:srcRect/>
          <a:stretch>
            <a:fillRect/>
          </a:stretch>
        </p:blipFill>
        <p:spPr bwMode="auto">
          <a:xfrm>
            <a:off x="3843338" y="4313238"/>
            <a:ext cx="1447800"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2" name="Picture 3" descr="SecretShowsScreen.png"/>
          <p:cNvPicPr>
            <a:picLocks noChangeAspect="1"/>
          </p:cNvPicPr>
          <p:nvPr/>
        </p:nvPicPr>
        <p:blipFill>
          <a:blip r:embed="rId8"/>
          <a:stretch>
            <a:fillRect/>
          </a:stretch>
        </p:blipFill>
        <p:spPr bwMode="auto">
          <a:xfrm>
            <a:off x="903288"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3" name="Picture 3" descr="SecretShowsScreen.png"/>
          <p:cNvPicPr>
            <a:picLocks noChangeAspect="1"/>
          </p:cNvPicPr>
          <p:nvPr/>
        </p:nvPicPr>
        <p:blipFill>
          <a:blip r:embed="rId9"/>
          <a:stretch>
            <a:fillRect/>
          </a:stretch>
        </p:blipFill>
        <p:spPr bwMode="auto">
          <a:xfrm>
            <a:off x="2373313" y="4313238"/>
            <a:ext cx="1444625" cy="2011362"/>
          </a:xfrm>
          <a:prstGeom prst="rect">
            <a:avLst/>
          </a:prstGeom>
          <a:noFill/>
          <a:ln w="6350">
            <a:solidFill>
              <a:schemeClr val="tx1">
                <a:lumMod val="85000"/>
                <a:lumOff val="15000"/>
              </a:schemeClr>
            </a:solidFill>
            <a:miter lim="800000"/>
            <a:headEnd/>
            <a:tailEnd/>
          </a:ln>
          <a:effectLst>
            <a:outerShdw dist="38100" dir="2700000" algn="tl" rotWithShape="0">
              <a:srgbClr val="808080">
                <a:alpha val="39999"/>
              </a:srgbClr>
            </a:outerShdw>
          </a:effectLst>
        </p:spPr>
      </p:pic>
      <p:pic>
        <p:nvPicPr>
          <p:cNvPr id="14" name="Picture 13" descr="vit wat.jpg"/>
          <p:cNvPicPr>
            <a:picLocks/>
          </p:cNvPicPr>
          <p:nvPr/>
        </p:nvPicPr>
        <p:blipFill>
          <a:blip r:embed="rId10"/>
          <a:stretch>
            <a:fillRect/>
          </a:stretch>
        </p:blipFill>
        <p:spPr>
          <a:xfrm>
            <a:off x="2371725" y="1930400"/>
            <a:ext cx="1444625" cy="2011363"/>
          </a:xfrm>
          <a:prstGeom prst="rect">
            <a:avLst/>
          </a:prstGeom>
          <a:ln w="6350">
            <a:solidFill>
              <a:schemeClr val="tx1">
                <a:lumMod val="85000"/>
                <a:lumOff val="15000"/>
              </a:schemeClr>
            </a:solidFill>
          </a:ln>
        </p:spPr>
      </p:pic>
      <p:pic>
        <p:nvPicPr>
          <p:cNvPr id="15" name="Picture 14" descr="image001[1].jpg"/>
          <p:cNvPicPr>
            <a:picLocks noChangeAspect="1"/>
          </p:cNvPicPr>
          <p:nvPr/>
        </p:nvPicPr>
        <p:blipFill>
          <a:blip r:embed="rId11"/>
          <a:stretch>
            <a:fillRect/>
          </a:stretch>
        </p:blipFill>
        <p:spPr>
          <a:xfrm>
            <a:off x="6783388" y="1930400"/>
            <a:ext cx="1446212" cy="2014538"/>
          </a:xfrm>
          <a:prstGeom prst="rect">
            <a:avLst/>
          </a:prstGeom>
          <a:ln w="6350">
            <a:solidFill>
              <a:schemeClr val="tx1">
                <a:lumMod val="85000"/>
                <a:lumOff val="15000"/>
              </a:schemeClr>
            </a:solidFill>
          </a:ln>
        </p:spPr>
      </p:pic>
      <p:pic>
        <p:nvPicPr>
          <p:cNvPr id="16" name="Picture 15" descr="image001[1].jpg"/>
          <p:cNvPicPr>
            <a:picLocks noChangeAspect="1"/>
          </p:cNvPicPr>
          <p:nvPr/>
        </p:nvPicPr>
        <p:blipFill>
          <a:blip r:embed="rId12"/>
          <a:stretch>
            <a:fillRect/>
          </a:stretch>
        </p:blipFill>
        <p:spPr>
          <a:xfrm>
            <a:off x="5311775" y="1930400"/>
            <a:ext cx="1447800" cy="2014538"/>
          </a:xfrm>
          <a:prstGeom prst="rect">
            <a:avLst/>
          </a:prstGeom>
          <a:ln w="6350">
            <a:solidFill>
              <a:schemeClr val="tx1">
                <a:lumMod val="85000"/>
                <a:lumOff val="15000"/>
              </a:schemeClr>
            </a:solidFill>
          </a:ln>
        </p:spPr>
      </p:pic>
      <p:graphicFrame>
        <p:nvGraphicFramePr>
          <p:cNvPr id="13314" name="Rectangle 6"/>
          <p:cNvGraphicFramePr>
            <a:graphicFrameLocks/>
          </p:cNvGraphicFramePr>
          <p:nvPr/>
        </p:nvGraphicFramePr>
        <p:xfrm>
          <a:off x="0" y="0"/>
          <a:ext cx="158750" cy="158750"/>
        </p:xfrm>
        <a:graphic>
          <a:graphicData uri="http://schemas.openxmlformats.org/presentationml/2006/ole">
            <p:oleObj spid="_x0000_s13314" r:id="rId13" imgW="0" imgH="0" progId="">
              <p:embed/>
            </p:oleObj>
          </a:graphicData>
        </a:graphic>
      </p:graphicFrame>
      <p:sp>
        <p:nvSpPr>
          <p:cNvPr id="18" name="Rectangle 17">
            <a:hlinkClick r:id="rId14" action="ppaction://hlinksldjump"/>
          </p:cNvPr>
          <p:cNvSpPr>
            <a:spLocks noChangeArrowheads="1"/>
          </p:cNvSpPr>
          <p:nvPr/>
        </p:nvSpPr>
        <p:spPr bwMode="auto">
          <a:xfrm>
            <a:off x="0" y="1187450"/>
            <a:ext cx="9144000" cy="5670550"/>
          </a:xfrm>
          <a:prstGeom prst="rect">
            <a:avLst/>
          </a:prstGeom>
          <a:solidFill>
            <a:srgbClr val="FFFFFF">
              <a:alpha val="79999"/>
            </a:srgbClr>
          </a:solidFill>
          <a:ln w="9525" algn="ctr">
            <a:noFill/>
            <a:round/>
            <a:headEnd/>
            <a:tailEnd/>
          </a:ln>
        </p:spPr>
        <p:txBody>
          <a:bodyPr/>
          <a:lstStyle/>
          <a:p>
            <a:endParaRPr lang="de-DE"/>
          </a:p>
        </p:txBody>
      </p:sp>
      <p:pic>
        <p:nvPicPr>
          <p:cNvPr id="10" name="Picture 9" descr="vit wat.jpg"/>
          <p:cNvPicPr>
            <a:picLocks noChangeAspect="1"/>
          </p:cNvPicPr>
          <p:nvPr/>
        </p:nvPicPr>
        <p:blipFill>
          <a:blip r:embed="rId15"/>
          <a:stretch>
            <a:fillRect/>
          </a:stretch>
        </p:blipFill>
        <p:spPr>
          <a:xfrm>
            <a:off x="5035550" y="1919288"/>
            <a:ext cx="3179763" cy="4425950"/>
          </a:xfrm>
          <a:prstGeom prst="rect">
            <a:avLst/>
          </a:prstGeom>
          <a:ln w="6350">
            <a:solidFill>
              <a:schemeClr val="tx1">
                <a:lumMod val="85000"/>
                <a:lumOff val="15000"/>
              </a:schemeClr>
            </a:solidFill>
          </a:ln>
        </p:spPr>
      </p:pic>
      <p:sp>
        <p:nvSpPr>
          <p:cNvPr id="13326" name="Rectangle 16"/>
          <p:cNvSpPr>
            <a:spLocks noChangeArrowheads="1"/>
          </p:cNvSpPr>
          <p:nvPr/>
        </p:nvSpPr>
        <p:spPr bwMode="auto">
          <a:xfrm>
            <a:off x="0" y="1187450"/>
            <a:ext cx="9144000" cy="5670550"/>
          </a:xfrm>
          <a:prstGeom prst="rect">
            <a:avLst/>
          </a:prstGeom>
          <a:noFill/>
          <a:ln w="9525" algn="ctr">
            <a:noFill/>
            <a:round/>
            <a:headEnd/>
            <a:tailEnd/>
          </a:ln>
        </p:spPr>
        <p:txBody>
          <a:bodyPr/>
          <a:lstStyle/>
          <a:p>
            <a:endParaRPr lang="de-DE"/>
          </a:p>
        </p:txBody>
      </p:sp>
      <p:sp>
        <p:nvSpPr>
          <p:cNvPr id="17" name="Title 16"/>
          <p:cNvSpPr txBox="1">
            <a:spLocks/>
          </p:cNvSpPr>
          <p:nvPr/>
        </p:nvSpPr>
        <p:spPr>
          <a:xfrm>
            <a:off x="92075" y="88900"/>
            <a:ext cx="7832725" cy="990600"/>
          </a:xfrm>
          <a:prstGeom prst="rect">
            <a:avLst/>
          </a:prstGeom>
        </p:spPr>
        <p:txBody>
          <a:bodyPr/>
          <a:lstStyle/>
          <a:p>
            <a:pPr eaLnBrk="0" hangingPunct="0">
              <a:defRPr/>
            </a:pPr>
            <a:r>
              <a:rPr lang="en-US" sz="2600" kern="0" dirty="0">
                <a:solidFill>
                  <a:schemeClr val="bg1"/>
                </a:solidFill>
                <a:latin typeface="+mj-lt"/>
                <a:ea typeface="+mj-ea"/>
                <a:cs typeface="+mj-cs"/>
              </a:rPr>
              <a:t>The Most Engaging Advertising Platform </a:t>
            </a:r>
          </a:p>
          <a:p>
            <a:pPr eaLnBrk="0" hangingPunct="0">
              <a:defRPr/>
            </a:pPr>
            <a:r>
              <a:rPr lang="en-US" sz="2600" kern="0" dirty="0">
                <a:solidFill>
                  <a:schemeClr val="bg1"/>
                </a:solidFill>
                <a:latin typeface="+mj-lt"/>
                <a:ea typeface="+mj-ea"/>
                <a:cs typeface="+mj-cs"/>
              </a:rPr>
              <a:t>Just Got Even Better…</a:t>
            </a:r>
          </a:p>
        </p:txBody>
      </p:sp>
      <p:sp>
        <p:nvSpPr>
          <p:cNvPr id="20" name="Rectangle 5"/>
          <p:cNvSpPr txBox="1">
            <a:spLocks noChangeArrowheads="1"/>
          </p:cNvSpPr>
          <p:nvPr/>
        </p:nvSpPr>
        <p:spPr>
          <a:xfrm>
            <a:off x="342900" y="1397000"/>
            <a:ext cx="8458200" cy="411163"/>
          </a:xfrm>
          <a:prstGeom prst="rect">
            <a:avLst/>
          </a:prstGeom>
        </p:spPr>
        <p:txBody>
          <a:bodyPr/>
          <a:lstStyle/>
          <a:p>
            <a:pPr marL="0" lvl="1" algn="ctr" eaLnBrk="0" hangingPunct="0">
              <a:spcBef>
                <a:spcPts val="600"/>
              </a:spcBef>
              <a:buClr>
                <a:schemeClr val="tx1"/>
              </a:buClr>
              <a:defRPr/>
            </a:pPr>
            <a:r>
              <a:rPr lang="en-US" sz="1800" kern="0" dirty="0">
                <a:latin typeface="+mn-lt"/>
              </a:rPr>
              <a:t>Click anywhere to return to communities home screen</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92075" y="88900"/>
            <a:ext cx="6765925" cy="990600"/>
          </a:xfrm>
        </p:spPr>
        <p:txBody>
          <a:bodyPr/>
          <a:lstStyle/>
          <a:p>
            <a:pPr eaLnBrk="1" hangingPunct="1"/>
            <a:r>
              <a:rPr lang="en-US" smtClean="0"/>
              <a:t>Brand Communities: Build A Lasting Relationship With Consumers </a:t>
            </a:r>
          </a:p>
        </p:txBody>
      </p:sp>
      <p:grpSp>
        <p:nvGrpSpPr>
          <p:cNvPr id="100354" name="Group 59"/>
          <p:cNvGrpSpPr>
            <a:grpSpLocks/>
          </p:cNvGrpSpPr>
          <p:nvPr/>
        </p:nvGrpSpPr>
        <p:grpSpPr bwMode="auto">
          <a:xfrm>
            <a:off x="1050925" y="4521200"/>
            <a:ext cx="1285875" cy="1143000"/>
            <a:chOff x="662" y="3162"/>
            <a:chExt cx="810" cy="720"/>
          </a:xfrm>
        </p:grpSpPr>
        <p:grpSp>
          <p:nvGrpSpPr>
            <p:cNvPr id="100397" name="Group 8"/>
            <p:cNvGrpSpPr>
              <a:grpSpLocks/>
            </p:cNvGrpSpPr>
            <p:nvPr/>
          </p:nvGrpSpPr>
          <p:grpSpPr bwMode="auto">
            <a:xfrm>
              <a:off x="662" y="3450"/>
              <a:ext cx="167" cy="432"/>
              <a:chOff x="822" y="864"/>
              <a:chExt cx="528" cy="1344"/>
            </a:xfrm>
          </p:grpSpPr>
          <p:sp>
            <p:nvSpPr>
              <p:cNvPr id="100408" name="Oval 9"/>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409" name="Group 10"/>
              <p:cNvGrpSpPr>
                <a:grpSpLocks/>
              </p:cNvGrpSpPr>
              <p:nvPr/>
            </p:nvGrpSpPr>
            <p:grpSpPr bwMode="auto">
              <a:xfrm>
                <a:off x="822" y="1398"/>
                <a:ext cx="528" cy="810"/>
                <a:chOff x="822" y="1398"/>
                <a:chExt cx="528" cy="810"/>
              </a:xfrm>
            </p:grpSpPr>
            <p:sp>
              <p:nvSpPr>
                <p:cNvPr id="100410" name="Oval 11"/>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411" name="Rectangle 12"/>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nvGrpSpPr>
            <p:cNvPr id="100398" name="Group 13"/>
            <p:cNvGrpSpPr>
              <a:grpSpLocks/>
            </p:cNvGrpSpPr>
            <p:nvPr/>
          </p:nvGrpSpPr>
          <p:grpSpPr bwMode="auto">
            <a:xfrm>
              <a:off x="898" y="3306"/>
              <a:ext cx="226" cy="576"/>
              <a:chOff x="822" y="864"/>
              <a:chExt cx="528" cy="1344"/>
            </a:xfrm>
          </p:grpSpPr>
          <p:sp>
            <p:nvSpPr>
              <p:cNvPr id="100404" name="Oval 14"/>
              <p:cNvSpPr>
                <a:spLocks noChangeArrowheads="1"/>
              </p:cNvSpPr>
              <p:nvPr/>
            </p:nvSpPr>
            <p:spPr bwMode="auto">
              <a:xfrm>
                <a:off x="846" y="864"/>
                <a:ext cx="480" cy="480"/>
              </a:xfrm>
              <a:prstGeom prst="ellipse">
                <a:avLst/>
              </a:prstGeom>
              <a:solidFill>
                <a:srgbClr val="C0C0C0"/>
              </a:solidFill>
              <a:ln w="9525">
                <a:noFill/>
                <a:round/>
                <a:headEnd/>
                <a:tailEnd/>
              </a:ln>
            </p:spPr>
            <p:txBody>
              <a:bodyPr wrap="none" anchor="ctr"/>
              <a:lstStyle/>
              <a:p>
                <a:pPr algn="ctr"/>
                <a:endParaRPr lang="de-DE"/>
              </a:p>
            </p:txBody>
          </p:sp>
          <p:grpSp>
            <p:nvGrpSpPr>
              <p:cNvPr id="100405" name="Group 15"/>
              <p:cNvGrpSpPr>
                <a:grpSpLocks/>
              </p:cNvGrpSpPr>
              <p:nvPr/>
            </p:nvGrpSpPr>
            <p:grpSpPr bwMode="auto">
              <a:xfrm>
                <a:off x="822" y="1398"/>
                <a:ext cx="528" cy="810"/>
                <a:chOff x="822" y="1398"/>
                <a:chExt cx="528" cy="810"/>
              </a:xfrm>
            </p:grpSpPr>
            <p:sp>
              <p:nvSpPr>
                <p:cNvPr id="100406" name="Oval 16"/>
                <p:cNvSpPr>
                  <a:spLocks noChangeArrowheads="1"/>
                </p:cNvSpPr>
                <p:nvPr/>
              </p:nvSpPr>
              <p:spPr bwMode="auto">
                <a:xfrm>
                  <a:off x="822" y="1398"/>
                  <a:ext cx="528" cy="480"/>
                </a:xfrm>
                <a:prstGeom prst="ellipse">
                  <a:avLst/>
                </a:prstGeom>
                <a:solidFill>
                  <a:srgbClr val="C0C0C0"/>
                </a:solidFill>
                <a:ln w="9525">
                  <a:noFill/>
                  <a:round/>
                  <a:headEnd/>
                  <a:tailEnd/>
                </a:ln>
              </p:spPr>
              <p:txBody>
                <a:bodyPr wrap="none" anchor="ctr"/>
                <a:lstStyle/>
                <a:p>
                  <a:pPr algn="ctr"/>
                  <a:endParaRPr lang="de-DE"/>
                </a:p>
              </p:txBody>
            </p:sp>
            <p:sp>
              <p:nvSpPr>
                <p:cNvPr id="100407" name="Rectangle 17"/>
                <p:cNvSpPr>
                  <a:spLocks noChangeArrowheads="1"/>
                </p:cNvSpPr>
                <p:nvPr/>
              </p:nvSpPr>
              <p:spPr bwMode="auto">
                <a:xfrm>
                  <a:off x="822" y="1638"/>
                  <a:ext cx="528" cy="570"/>
                </a:xfrm>
                <a:prstGeom prst="rect">
                  <a:avLst/>
                </a:prstGeom>
                <a:solidFill>
                  <a:srgbClr val="C0C0C0"/>
                </a:solidFill>
                <a:ln w="9525">
                  <a:noFill/>
                  <a:miter lim="800000"/>
                  <a:headEnd/>
                  <a:tailEnd/>
                </a:ln>
              </p:spPr>
              <p:txBody>
                <a:bodyPr wrap="none" anchor="ctr"/>
                <a:lstStyle/>
                <a:p>
                  <a:pPr algn="ctr"/>
                  <a:endParaRPr lang="de-DE"/>
                </a:p>
              </p:txBody>
            </p:sp>
          </p:grpSp>
        </p:grpSp>
        <p:grpSp>
          <p:nvGrpSpPr>
            <p:cNvPr id="100399" name="Group 18"/>
            <p:cNvGrpSpPr>
              <a:grpSpLocks/>
            </p:cNvGrpSpPr>
            <p:nvPr/>
          </p:nvGrpSpPr>
          <p:grpSpPr bwMode="auto">
            <a:xfrm>
              <a:off x="1190" y="3162"/>
              <a:ext cx="282" cy="720"/>
              <a:chOff x="822" y="864"/>
              <a:chExt cx="528" cy="1344"/>
            </a:xfrm>
          </p:grpSpPr>
          <p:sp>
            <p:nvSpPr>
              <p:cNvPr id="100400" name="Oval 19"/>
              <p:cNvSpPr>
                <a:spLocks noChangeArrowheads="1"/>
              </p:cNvSpPr>
              <p:nvPr/>
            </p:nvSpPr>
            <p:spPr bwMode="auto">
              <a:xfrm>
                <a:off x="846" y="864"/>
                <a:ext cx="480" cy="480"/>
              </a:xfrm>
              <a:prstGeom prst="ellipse">
                <a:avLst/>
              </a:prstGeom>
              <a:solidFill>
                <a:srgbClr val="C0C0C0"/>
              </a:solidFill>
              <a:ln w="9525">
                <a:noFill/>
                <a:round/>
                <a:headEnd/>
                <a:tailEnd/>
              </a:ln>
            </p:spPr>
            <p:txBody>
              <a:bodyPr wrap="none" anchor="ctr"/>
              <a:lstStyle/>
              <a:p>
                <a:pPr algn="ctr"/>
                <a:endParaRPr lang="de-DE"/>
              </a:p>
            </p:txBody>
          </p:sp>
          <p:grpSp>
            <p:nvGrpSpPr>
              <p:cNvPr id="100401" name="Group 20"/>
              <p:cNvGrpSpPr>
                <a:grpSpLocks/>
              </p:cNvGrpSpPr>
              <p:nvPr/>
            </p:nvGrpSpPr>
            <p:grpSpPr bwMode="auto">
              <a:xfrm>
                <a:off x="822" y="1398"/>
                <a:ext cx="528" cy="810"/>
                <a:chOff x="822" y="1398"/>
                <a:chExt cx="528" cy="810"/>
              </a:xfrm>
            </p:grpSpPr>
            <p:sp>
              <p:nvSpPr>
                <p:cNvPr id="100402" name="Oval 21"/>
                <p:cNvSpPr>
                  <a:spLocks noChangeArrowheads="1"/>
                </p:cNvSpPr>
                <p:nvPr/>
              </p:nvSpPr>
              <p:spPr bwMode="auto">
                <a:xfrm>
                  <a:off x="822" y="1398"/>
                  <a:ext cx="528" cy="480"/>
                </a:xfrm>
                <a:prstGeom prst="ellipse">
                  <a:avLst/>
                </a:prstGeom>
                <a:solidFill>
                  <a:srgbClr val="C0C0C0"/>
                </a:solidFill>
                <a:ln w="9525">
                  <a:noFill/>
                  <a:round/>
                  <a:headEnd/>
                  <a:tailEnd/>
                </a:ln>
              </p:spPr>
              <p:txBody>
                <a:bodyPr wrap="none" anchor="ctr"/>
                <a:lstStyle/>
                <a:p>
                  <a:pPr algn="ctr"/>
                  <a:endParaRPr lang="de-DE"/>
                </a:p>
              </p:txBody>
            </p:sp>
            <p:sp>
              <p:nvSpPr>
                <p:cNvPr id="100403" name="Rectangle 22"/>
                <p:cNvSpPr>
                  <a:spLocks noChangeArrowheads="1"/>
                </p:cNvSpPr>
                <p:nvPr/>
              </p:nvSpPr>
              <p:spPr bwMode="auto">
                <a:xfrm>
                  <a:off x="822" y="1638"/>
                  <a:ext cx="528" cy="570"/>
                </a:xfrm>
                <a:prstGeom prst="rect">
                  <a:avLst/>
                </a:prstGeom>
                <a:solidFill>
                  <a:srgbClr val="C0C0C0"/>
                </a:solidFill>
                <a:ln w="9525">
                  <a:noFill/>
                  <a:miter lim="800000"/>
                  <a:headEnd/>
                  <a:tailEnd/>
                </a:ln>
              </p:spPr>
              <p:txBody>
                <a:bodyPr wrap="none" anchor="ctr"/>
                <a:lstStyle/>
                <a:p>
                  <a:pPr algn="ctr"/>
                  <a:endParaRPr lang="de-DE"/>
                </a:p>
              </p:txBody>
            </p:sp>
          </p:grpSp>
        </p:grpSp>
      </p:grpSp>
      <p:grpSp>
        <p:nvGrpSpPr>
          <p:cNvPr id="100355" name="Group 60"/>
          <p:cNvGrpSpPr>
            <a:grpSpLocks/>
          </p:cNvGrpSpPr>
          <p:nvPr/>
        </p:nvGrpSpPr>
        <p:grpSpPr bwMode="auto">
          <a:xfrm>
            <a:off x="4010025" y="4495800"/>
            <a:ext cx="1285875" cy="1143000"/>
            <a:chOff x="2526" y="3146"/>
            <a:chExt cx="810" cy="720"/>
          </a:xfrm>
        </p:grpSpPr>
        <p:grpSp>
          <p:nvGrpSpPr>
            <p:cNvPr id="100382" name="Group 23"/>
            <p:cNvGrpSpPr>
              <a:grpSpLocks/>
            </p:cNvGrpSpPr>
            <p:nvPr/>
          </p:nvGrpSpPr>
          <p:grpSpPr bwMode="auto">
            <a:xfrm>
              <a:off x="2526" y="3434"/>
              <a:ext cx="167" cy="432"/>
              <a:chOff x="822" y="864"/>
              <a:chExt cx="528" cy="1344"/>
            </a:xfrm>
          </p:grpSpPr>
          <p:sp>
            <p:nvSpPr>
              <p:cNvPr id="100393" name="Oval 24"/>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394" name="Group 25"/>
              <p:cNvGrpSpPr>
                <a:grpSpLocks/>
              </p:cNvGrpSpPr>
              <p:nvPr/>
            </p:nvGrpSpPr>
            <p:grpSpPr bwMode="auto">
              <a:xfrm>
                <a:off x="822" y="1398"/>
                <a:ext cx="528" cy="810"/>
                <a:chOff x="822" y="1398"/>
                <a:chExt cx="528" cy="810"/>
              </a:xfrm>
            </p:grpSpPr>
            <p:sp>
              <p:nvSpPr>
                <p:cNvPr id="100395" name="Oval 26"/>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396" name="Rectangle 27"/>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nvGrpSpPr>
            <p:cNvPr id="100383" name="Group 28"/>
            <p:cNvGrpSpPr>
              <a:grpSpLocks/>
            </p:cNvGrpSpPr>
            <p:nvPr/>
          </p:nvGrpSpPr>
          <p:grpSpPr bwMode="auto">
            <a:xfrm>
              <a:off x="2762" y="3290"/>
              <a:ext cx="226" cy="576"/>
              <a:chOff x="822" y="864"/>
              <a:chExt cx="528" cy="1344"/>
            </a:xfrm>
          </p:grpSpPr>
          <p:sp>
            <p:nvSpPr>
              <p:cNvPr id="100389" name="Oval 29"/>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390" name="Group 30"/>
              <p:cNvGrpSpPr>
                <a:grpSpLocks/>
              </p:cNvGrpSpPr>
              <p:nvPr/>
            </p:nvGrpSpPr>
            <p:grpSpPr bwMode="auto">
              <a:xfrm>
                <a:off x="822" y="1398"/>
                <a:ext cx="528" cy="810"/>
                <a:chOff x="822" y="1398"/>
                <a:chExt cx="528" cy="810"/>
              </a:xfrm>
            </p:grpSpPr>
            <p:sp>
              <p:nvSpPr>
                <p:cNvPr id="100391" name="Oval 31"/>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392" name="Rectangle 32"/>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nvGrpSpPr>
            <p:cNvPr id="100384" name="Group 33"/>
            <p:cNvGrpSpPr>
              <a:grpSpLocks/>
            </p:cNvGrpSpPr>
            <p:nvPr/>
          </p:nvGrpSpPr>
          <p:grpSpPr bwMode="auto">
            <a:xfrm>
              <a:off x="3054" y="3146"/>
              <a:ext cx="282" cy="720"/>
              <a:chOff x="822" y="864"/>
              <a:chExt cx="528" cy="1344"/>
            </a:xfrm>
          </p:grpSpPr>
          <p:sp>
            <p:nvSpPr>
              <p:cNvPr id="100385" name="Oval 34"/>
              <p:cNvSpPr>
                <a:spLocks noChangeArrowheads="1"/>
              </p:cNvSpPr>
              <p:nvPr/>
            </p:nvSpPr>
            <p:spPr bwMode="auto">
              <a:xfrm>
                <a:off x="846" y="864"/>
                <a:ext cx="480" cy="480"/>
              </a:xfrm>
              <a:prstGeom prst="ellipse">
                <a:avLst/>
              </a:prstGeom>
              <a:solidFill>
                <a:srgbClr val="C0C0C0"/>
              </a:solidFill>
              <a:ln w="9525">
                <a:noFill/>
                <a:round/>
                <a:headEnd/>
                <a:tailEnd/>
              </a:ln>
            </p:spPr>
            <p:txBody>
              <a:bodyPr wrap="none" anchor="ctr"/>
              <a:lstStyle/>
              <a:p>
                <a:pPr algn="ctr"/>
                <a:endParaRPr lang="de-DE"/>
              </a:p>
            </p:txBody>
          </p:sp>
          <p:grpSp>
            <p:nvGrpSpPr>
              <p:cNvPr id="100386" name="Group 35"/>
              <p:cNvGrpSpPr>
                <a:grpSpLocks/>
              </p:cNvGrpSpPr>
              <p:nvPr/>
            </p:nvGrpSpPr>
            <p:grpSpPr bwMode="auto">
              <a:xfrm>
                <a:off x="822" y="1398"/>
                <a:ext cx="528" cy="810"/>
                <a:chOff x="822" y="1398"/>
                <a:chExt cx="528" cy="810"/>
              </a:xfrm>
            </p:grpSpPr>
            <p:sp>
              <p:nvSpPr>
                <p:cNvPr id="100387" name="Oval 36"/>
                <p:cNvSpPr>
                  <a:spLocks noChangeArrowheads="1"/>
                </p:cNvSpPr>
                <p:nvPr/>
              </p:nvSpPr>
              <p:spPr bwMode="auto">
                <a:xfrm>
                  <a:off x="822" y="1398"/>
                  <a:ext cx="528" cy="480"/>
                </a:xfrm>
                <a:prstGeom prst="ellipse">
                  <a:avLst/>
                </a:prstGeom>
                <a:solidFill>
                  <a:srgbClr val="C0C0C0"/>
                </a:solidFill>
                <a:ln w="9525">
                  <a:noFill/>
                  <a:round/>
                  <a:headEnd/>
                  <a:tailEnd/>
                </a:ln>
              </p:spPr>
              <p:txBody>
                <a:bodyPr wrap="none" anchor="ctr"/>
                <a:lstStyle/>
                <a:p>
                  <a:pPr algn="ctr"/>
                  <a:endParaRPr lang="de-DE"/>
                </a:p>
              </p:txBody>
            </p:sp>
            <p:sp>
              <p:nvSpPr>
                <p:cNvPr id="100388" name="Rectangle 37"/>
                <p:cNvSpPr>
                  <a:spLocks noChangeArrowheads="1"/>
                </p:cNvSpPr>
                <p:nvPr/>
              </p:nvSpPr>
              <p:spPr bwMode="auto">
                <a:xfrm>
                  <a:off x="822" y="1638"/>
                  <a:ext cx="528" cy="570"/>
                </a:xfrm>
                <a:prstGeom prst="rect">
                  <a:avLst/>
                </a:prstGeom>
                <a:solidFill>
                  <a:srgbClr val="C0C0C0"/>
                </a:solidFill>
                <a:ln w="9525">
                  <a:noFill/>
                  <a:miter lim="800000"/>
                  <a:headEnd/>
                  <a:tailEnd/>
                </a:ln>
              </p:spPr>
              <p:txBody>
                <a:bodyPr wrap="none" anchor="ctr"/>
                <a:lstStyle/>
                <a:p>
                  <a:pPr algn="ctr"/>
                  <a:endParaRPr lang="de-DE"/>
                </a:p>
              </p:txBody>
            </p:sp>
          </p:grpSp>
        </p:grpSp>
      </p:grpSp>
      <p:grpSp>
        <p:nvGrpSpPr>
          <p:cNvPr id="100356" name="Group 61"/>
          <p:cNvGrpSpPr>
            <a:grpSpLocks/>
          </p:cNvGrpSpPr>
          <p:nvPr/>
        </p:nvGrpSpPr>
        <p:grpSpPr bwMode="auto">
          <a:xfrm>
            <a:off x="6753225" y="4508500"/>
            <a:ext cx="1285875" cy="1143000"/>
            <a:chOff x="4254" y="3154"/>
            <a:chExt cx="810" cy="720"/>
          </a:xfrm>
        </p:grpSpPr>
        <p:grpSp>
          <p:nvGrpSpPr>
            <p:cNvPr id="100367" name="Group 38"/>
            <p:cNvGrpSpPr>
              <a:grpSpLocks/>
            </p:cNvGrpSpPr>
            <p:nvPr/>
          </p:nvGrpSpPr>
          <p:grpSpPr bwMode="auto">
            <a:xfrm>
              <a:off x="4254" y="3442"/>
              <a:ext cx="167" cy="432"/>
              <a:chOff x="822" y="864"/>
              <a:chExt cx="528" cy="1344"/>
            </a:xfrm>
          </p:grpSpPr>
          <p:sp>
            <p:nvSpPr>
              <p:cNvPr id="100378" name="Oval 39"/>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379" name="Group 40"/>
              <p:cNvGrpSpPr>
                <a:grpSpLocks/>
              </p:cNvGrpSpPr>
              <p:nvPr/>
            </p:nvGrpSpPr>
            <p:grpSpPr bwMode="auto">
              <a:xfrm>
                <a:off x="822" y="1398"/>
                <a:ext cx="528" cy="810"/>
                <a:chOff x="822" y="1398"/>
                <a:chExt cx="528" cy="810"/>
              </a:xfrm>
            </p:grpSpPr>
            <p:sp>
              <p:nvSpPr>
                <p:cNvPr id="100380" name="Oval 41"/>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381" name="Rectangle 42"/>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nvGrpSpPr>
            <p:cNvPr id="100368" name="Group 43"/>
            <p:cNvGrpSpPr>
              <a:grpSpLocks/>
            </p:cNvGrpSpPr>
            <p:nvPr/>
          </p:nvGrpSpPr>
          <p:grpSpPr bwMode="auto">
            <a:xfrm>
              <a:off x="4490" y="3298"/>
              <a:ext cx="226" cy="576"/>
              <a:chOff x="822" y="864"/>
              <a:chExt cx="528" cy="1344"/>
            </a:xfrm>
          </p:grpSpPr>
          <p:sp>
            <p:nvSpPr>
              <p:cNvPr id="100374" name="Oval 44"/>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375" name="Group 45"/>
              <p:cNvGrpSpPr>
                <a:grpSpLocks/>
              </p:cNvGrpSpPr>
              <p:nvPr/>
            </p:nvGrpSpPr>
            <p:grpSpPr bwMode="auto">
              <a:xfrm>
                <a:off x="822" y="1398"/>
                <a:ext cx="528" cy="810"/>
                <a:chOff x="822" y="1398"/>
                <a:chExt cx="528" cy="810"/>
              </a:xfrm>
            </p:grpSpPr>
            <p:sp>
              <p:nvSpPr>
                <p:cNvPr id="100376" name="Oval 46"/>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377" name="Rectangle 47"/>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nvGrpSpPr>
            <p:cNvPr id="100369" name="Group 48"/>
            <p:cNvGrpSpPr>
              <a:grpSpLocks/>
            </p:cNvGrpSpPr>
            <p:nvPr/>
          </p:nvGrpSpPr>
          <p:grpSpPr bwMode="auto">
            <a:xfrm>
              <a:off x="4782" y="3154"/>
              <a:ext cx="282" cy="720"/>
              <a:chOff x="822" y="864"/>
              <a:chExt cx="528" cy="1344"/>
            </a:xfrm>
          </p:grpSpPr>
          <p:sp>
            <p:nvSpPr>
              <p:cNvPr id="100370" name="Oval 49"/>
              <p:cNvSpPr>
                <a:spLocks noChangeArrowheads="1"/>
              </p:cNvSpPr>
              <p:nvPr/>
            </p:nvSpPr>
            <p:spPr bwMode="auto">
              <a:xfrm>
                <a:off x="846" y="864"/>
                <a:ext cx="480" cy="480"/>
              </a:xfrm>
              <a:prstGeom prst="ellipse">
                <a:avLst/>
              </a:prstGeom>
              <a:solidFill>
                <a:srgbClr val="11329B"/>
              </a:solidFill>
              <a:ln w="9525">
                <a:noFill/>
                <a:round/>
                <a:headEnd/>
                <a:tailEnd/>
              </a:ln>
            </p:spPr>
            <p:txBody>
              <a:bodyPr wrap="none" anchor="ctr"/>
              <a:lstStyle/>
              <a:p>
                <a:pPr algn="ctr"/>
                <a:endParaRPr lang="de-DE"/>
              </a:p>
            </p:txBody>
          </p:sp>
          <p:grpSp>
            <p:nvGrpSpPr>
              <p:cNvPr id="100371" name="Group 50"/>
              <p:cNvGrpSpPr>
                <a:grpSpLocks/>
              </p:cNvGrpSpPr>
              <p:nvPr/>
            </p:nvGrpSpPr>
            <p:grpSpPr bwMode="auto">
              <a:xfrm>
                <a:off x="822" y="1398"/>
                <a:ext cx="528" cy="810"/>
                <a:chOff x="822" y="1398"/>
                <a:chExt cx="528" cy="810"/>
              </a:xfrm>
            </p:grpSpPr>
            <p:sp>
              <p:nvSpPr>
                <p:cNvPr id="100372" name="Oval 51"/>
                <p:cNvSpPr>
                  <a:spLocks noChangeArrowheads="1"/>
                </p:cNvSpPr>
                <p:nvPr/>
              </p:nvSpPr>
              <p:spPr bwMode="auto">
                <a:xfrm>
                  <a:off x="822" y="1398"/>
                  <a:ext cx="528" cy="480"/>
                </a:xfrm>
                <a:prstGeom prst="ellipse">
                  <a:avLst/>
                </a:prstGeom>
                <a:solidFill>
                  <a:srgbClr val="11329B"/>
                </a:solidFill>
                <a:ln w="9525">
                  <a:noFill/>
                  <a:round/>
                  <a:headEnd/>
                  <a:tailEnd/>
                </a:ln>
              </p:spPr>
              <p:txBody>
                <a:bodyPr wrap="none" anchor="ctr"/>
                <a:lstStyle/>
                <a:p>
                  <a:pPr algn="ctr"/>
                  <a:endParaRPr lang="de-DE"/>
                </a:p>
              </p:txBody>
            </p:sp>
            <p:sp>
              <p:nvSpPr>
                <p:cNvPr id="100373" name="Rectangle 52"/>
                <p:cNvSpPr>
                  <a:spLocks noChangeArrowheads="1"/>
                </p:cNvSpPr>
                <p:nvPr/>
              </p:nvSpPr>
              <p:spPr bwMode="auto">
                <a:xfrm>
                  <a:off x="822" y="1638"/>
                  <a:ext cx="528" cy="570"/>
                </a:xfrm>
                <a:prstGeom prst="rect">
                  <a:avLst/>
                </a:prstGeom>
                <a:solidFill>
                  <a:srgbClr val="11329B"/>
                </a:solidFill>
                <a:ln w="9525">
                  <a:noFill/>
                  <a:miter lim="800000"/>
                  <a:headEnd/>
                  <a:tailEnd/>
                </a:ln>
              </p:spPr>
              <p:txBody>
                <a:bodyPr wrap="none" anchor="ctr"/>
                <a:lstStyle/>
                <a:p>
                  <a:pPr algn="ctr"/>
                  <a:endParaRPr lang="de-DE"/>
                </a:p>
              </p:txBody>
            </p:sp>
          </p:grpSp>
        </p:grpSp>
      </p:grpSp>
      <p:grpSp>
        <p:nvGrpSpPr>
          <p:cNvPr id="100357" name="Group 58"/>
          <p:cNvGrpSpPr>
            <a:grpSpLocks/>
          </p:cNvGrpSpPr>
          <p:nvPr/>
        </p:nvGrpSpPr>
        <p:grpSpPr bwMode="auto">
          <a:xfrm>
            <a:off x="0" y="1828800"/>
            <a:ext cx="8991600" cy="1981200"/>
            <a:chOff x="0" y="1506"/>
            <a:chExt cx="5664" cy="1248"/>
          </a:xfrm>
        </p:grpSpPr>
        <p:sp>
          <p:nvSpPr>
            <p:cNvPr id="182285" name="Text Box 3"/>
            <p:cNvSpPr txBox="1">
              <a:spLocks noChangeArrowheads="1"/>
            </p:cNvSpPr>
            <p:nvPr/>
          </p:nvSpPr>
          <p:spPr bwMode="auto">
            <a:xfrm>
              <a:off x="3744" y="1506"/>
              <a:ext cx="1920" cy="1197"/>
            </a:xfrm>
            <a:prstGeom prst="rect">
              <a:avLst/>
            </a:prstGeom>
            <a:noFill/>
            <a:ln w="9525">
              <a:noFill/>
              <a:miter lim="800000"/>
              <a:headEnd/>
              <a:tailEnd/>
            </a:ln>
          </p:spPr>
          <p:txBody>
            <a:bodyPr>
              <a:spAutoFit/>
            </a:bodyPr>
            <a:lstStyle/>
            <a:p>
              <a:pPr marL="236538" indent="-236538">
                <a:spcBef>
                  <a:spcPct val="20000"/>
                </a:spcBef>
                <a:buClr>
                  <a:srgbClr val="B5CFFF"/>
                </a:buClr>
                <a:defRPr/>
              </a:pPr>
              <a:r>
                <a:rPr lang="en-US" sz="1600" dirty="0">
                  <a:solidFill>
                    <a:srgbClr val="4B4B4B"/>
                  </a:solidFill>
                  <a:latin typeface="Arial" charset="0"/>
                </a:rPr>
                <a:t>     Build Long-Term CRM</a:t>
              </a:r>
            </a:p>
            <a:p>
              <a:pPr lvl="1">
                <a:defRPr/>
              </a:pPr>
              <a:endParaRPr lang="en-US" sz="500" dirty="0">
                <a:solidFill>
                  <a:srgbClr val="4B4B4B"/>
                </a:solidFill>
                <a:latin typeface="Arial" charset="0"/>
              </a:endParaRPr>
            </a:p>
            <a:p>
              <a:pPr marL="463550" lvl="1" indent="-233363" eaLnBrk="0" hangingPunct="0">
                <a:spcBef>
                  <a:spcPts val="600"/>
                </a:spcBef>
                <a:buClr>
                  <a:schemeClr val="tx1"/>
                </a:buClr>
                <a:buFontTx/>
                <a:buChar char="•"/>
                <a:defRPr/>
              </a:pPr>
              <a:r>
                <a:rPr lang="en-US" sz="1100" b="0" dirty="0">
                  <a:latin typeface="+mn-lt"/>
                </a:rPr>
                <a:t>Increase breadth, depth and longevity of consumer relationships</a:t>
              </a:r>
            </a:p>
            <a:p>
              <a:pPr marL="463550" lvl="1" indent="-233363" eaLnBrk="0" hangingPunct="0">
                <a:spcBef>
                  <a:spcPts val="600"/>
                </a:spcBef>
                <a:buClr>
                  <a:schemeClr val="tx1"/>
                </a:buClr>
                <a:buFontTx/>
                <a:buChar char="•"/>
                <a:defRPr/>
              </a:pPr>
              <a:r>
                <a:rPr lang="en-US" sz="1100" b="0" dirty="0">
                  <a:latin typeface="+mn-lt"/>
                </a:rPr>
                <a:t>Develop messaging strategy and frequency</a:t>
              </a:r>
            </a:p>
            <a:p>
              <a:pPr marL="463550" lvl="1" indent="-233363" eaLnBrk="0" hangingPunct="0">
                <a:spcBef>
                  <a:spcPts val="600"/>
                </a:spcBef>
                <a:buClr>
                  <a:schemeClr val="tx1"/>
                </a:buClr>
                <a:buFontTx/>
                <a:buChar char="•"/>
                <a:defRPr/>
              </a:pPr>
              <a:r>
                <a:rPr lang="en-US" sz="1100" b="0" dirty="0">
                  <a:latin typeface="+mn-lt"/>
                </a:rPr>
                <a:t>Gain insight from product feedback and audience’s behavior</a:t>
              </a:r>
            </a:p>
            <a:p>
              <a:pPr marL="463550" lvl="1" indent="-233363" eaLnBrk="0" hangingPunct="0">
                <a:spcBef>
                  <a:spcPts val="600"/>
                </a:spcBef>
                <a:buClr>
                  <a:schemeClr val="tx1"/>
                </a:buClr>
                <a:buFontTx/>
                <a:buChar char="•"/>
                <a:defRPr/>
              </a:pPr>
              <a:endParaRPr lang="en-US" sz="1050" b="0" dirty="0">
                <a:latin typeface="+mn-lt"/>
              </a:endParaRPr>
            </a:p>
          </p:txBody>
        </p:sp>
        <p:sp>
          <p:nvSpPr>
            <p:cNvPr id="182286" name="Rectangle 4"/>
            <p:cNvSpPr>
              <a:spLocks noChangeArrowheads="1"/>
            </p:cNvSpPr>
            <p:nvPr/>
          </p:nvSpPr>
          <p:spPr bwMode="auto">
            <a:xfrm>
              <a:off x="0" y="1506"/>
              <a:ext cx="1920" cy="1152"/>
            </a:xfrm>
            <a:prstGeom prst="rect">
              <a:avLst/>
            </a:prstGeom>
            <a:noFill/>
            <a:ln w="9525">
              <a:noFill/>
              <a:miter lim="800000"/>
              <a:headEnd/>
              <a:tailEnd/>
            </a:ln>
          </p:spPr>
          <p:txBody>
            <a:bodyPr/>
            <a:lstStyle/>
            <a:p>
              <a:pPr marL="236538" indent="-236538">
                <a:spcBef>
                  <a:spcPct val="20000"/>
                </a:spcBef>
                <a:buClr>
                  <a:srgbClr val="B5CFFF"/>
                </a:buClr>
                <a:buSzPct val="150000"/>
                <a:defRPr/>
              </a:pPr>
              <a:r>
                <a:rPr lang="en-US" sz="1600" dirty="0">
                  <a:solidFill>
                    <a:srgbClr val="4B4B4B"/>
                  </a:solidFill>
                  <a:latin typeface="Arial" charset="0"/>
                </a:rPr>
                <a:t>        Create A Community</a:t>
              </a:r>
            </a:p>
            <a:p>
              <a:pPr marL="236538" indent="-236538">
                <a:spcBef>
                  <a:spcPct val="20000"/>
                </a:spcBef>
                <a:buClr>
                  <a:srgbClr val="B5CFFF"/>
                </a:buClr>
                <a:buSzPct val="150000"/>
                <a:defRPr/>
              </a:pPr>
              <a:endParaRPr lang="en-US" sz="500" dirty="0">
                <a:solidFill>
                  <a:srgbClr val="4B4B4B"/>
                </a:solidFill>
                <a:latin typeface="Arial" charset="0"/>
              </a:endParaRPr>
            </a:p>
            <a:p>
              <a:pPr marL="463550" lvl="1" indent="-233363" eaLnBrk="0" hangingPunct="0">
                <a:spcBef>
                  <a:spcPts val="600"/>
                </a:spcBef>
                <a:buClr>
                  <a:schemeClr val="tx1"/>
                </a:buClr>
                <a:buFontTx/>
                <a:buChar char="•"/>
                <a:defRPr/>
              </a:pPr>
              <a:r>
                <a:rPr lang="en-US" sz="1100" b="0" dirty="0">
                  <a:latin typeface="+mn-lt"/>
                </a:rPr>
                <a:t>Build a brand destination within the MySpace ecosystem </a:t>
              </a:r>
            </a:p>
            <a:p>
              <a:pPr marL="463550" lvl="1" indent="-233363" eaLnBrk="0" hangingPunct="0">
                <a:spcBef>
                  <a:spcPts val="600"/>
                </a:spcBef>
                <a:buClr>
                  <a:schemeClr val="tx1"/>
                </a:buClr>
                <a:buFontTx/>
                <a:buChar char="•"/>
                <a:defRPr/>
              </a:pPr>
              <a:r>
                <a:rPr lang="en-US" sz="1100" b="0" dirty="0">
                  <a:latin typeface="+mn-lt"/>
                </a:rPr>
                <a:t>Build relationships with consumers by providing interesting, relevant and entertaining content</a:t>
              </a:r>
            </a:p>
            <a:p>
              <a:pPr marL="463550" lvl="1" indent="-233363" eaLnBrk="0" hangingPunct="0">
                <a:spcBef>
                  <a:spcPts val="600"/>
                </a:spcBef>
                <a:buClr>
                  <a:schemeClr val="tx1"/>
                </a:buClr>
                <a:buFontTx/>
                <a:buChar char="•"/>
                <a:defRPr/>
              </a:pPr>
              <a:r>
                <a:rPr lang="en-US" sz="1100" b="0" dirty="0">
                  <a:latin typeface="+mn-lt"/>
                </a:rPr>
                <a:t>Give consumers a reason to talk about your brand to activate momentum</a:t>
              </a:r>
            </a:p>
            <a:p>
              <a:pPr marL="236538" indent="-236538">
                <a:spcBef>
                  <a:spcPct val="20000"/>
                </a:spcBef>
                <a:buClr>
                  <a:srgbClr val="B5CFFF"/>
                </a:buClr>
                <a:buFontTx/>
                <a:buChar char="•"/>
                <a:defRPr/>
              </a:pPr>
              <a:endParaRPr lang="en-US" sz="1400" b="0" dirty="0">
                <a:solidFill>
                  <a:srgbClr val="4B4B4B"/>
                </a:solidFill>
                <a:latin typeface="Arial" charset="0"/>
              </a:endParaRPr>
            </a:p>
          </p:txBody>
        </p:sp>
        <p:sp>
          <p:nvSpPr>
            <p:cNvPr id="182287" name="Rectangle 5"/>
            <p:cNvSpPr>
              <a:spLocks noChangeArrowheads="1"/>
            </p:cNvSpPr>
            <p:nvPr/>
          </p:nvSpPr>
          <p:spPr bwMode="auto">
            <a:xfrm>
              <a:off x="1776" y="1506"/>
              <a:ext cx="2064" cy="1013"/>
            </a:xfrm>
            <a:prstGeom prst="rect">
              <a:avLst/>
            </a:prstGeom>
            <a:noFill/>
            <a:ln w="9525">
              <a:noFill/>
              <a:miter lim="800000"/>
              <a:headEnd/>
              <a:tailEnd/>
            </a:ln>
          </p:spPr>
          <p:txBody>
            <a:bodyPr/>
            <a:lstStyle/>
            <a:p>
              <a:pPr marL="236538" indent="-236538">
                <a:spcBef>
                  <a:spcPct val="20000"/>
                </a:spcBef>
                <a:buClr>
                  <a:srgbClr val="B5CFFF"/>
                </a:buClr>
                <a:buSzPct val="150000"/>
                <a:defRPr/>
              </a:pPr>
              <a:r>
                <a:rPr lang="en-US" sz="1600" dirty="0">
                  <a:solidFill>
                    <a:srgbClr val="4B4B4B"/>
                  </a:solidFill>
                  <a:latin typeface="Arial" charset="0"/>
                </a:rPr>
                <a:t>         Cultivate Relationships</a:t>
              </a:r>
            </a:p>
            <a:p>
              <a:pPr marL="236538" indent="-236538">
                <a:spcBef>
                  <a:spcPct val="20000"/>
                </a:spcBef>
                <a:buClr>
                  <a:srgbClr val="B5CFFF"/>
                </a:buClr>
                <a:buSzPct val="150000"/>
                <a:defRPr/>
              </a:pPr>
              <a:endParaRPr lang="en-US" sz="500" dirty="0">
                <a:solidFill>
                  <a:srgbClr val="4B4B4B"/>
                </a:solidFill>
                <a:latin typeface="Arial" charset="0"/>
              </a:endParaRPr>
            </a:p>
            <a:p>
              <a:pPr marL="463550" lvl="1" indent="-233363" eaLnBrk="0" hangingPunct="0">
                <a:spcBef>
                  <a:spcPts val="600"/>
                </a:spcBef>
                <a:buClr>
                  <a:schemeClr val="tx1"/>
                </a:buClr>
                <a:buFontTx/>
                <a:buChar char="•"/>
                <a:defRPr/>
              </a:pPr>
              <a:r>
                <a:rPr lang="en-US" sz="1100" b="0" dirty="0">
                  <a:latin typeface="+mn-lt"/>
                </a:rPr>
                <a:t>Monitor community and listen to your consumers</a:t>
              </a:r>
            </a:p>
            <a:p>
              <a:pPr marL="463550" lvl="1" indent="-233363" eaLnBrk="0" hangingPunct="0">
                <a:spcBef>
                  <a:spcPts val="600"/>
                </a:spcBef>
                <a:buClr>
                  <a:schemeClr val="tx1"/>
                </a:buClr>
                <a:buFontTx/>
                <a:buChar char="•"/>
                <a:defRPr/>
              </a:pPr>
              <a:r>
                <a:rPr lang="en-US" sz="1100" b="0" dirty="0">
                  <a:latin typeface="+mn-lt"/>
                </a:rPr>
                <a:t>Update community with fresh, engaging content</a:t>
              </a:r>
            </a:p>
            <a:p>
              <a:pPr marL="463550" lvl="1" indent="-233363" eaLnBrk="0" hangingPunct="0">
                <a:spcBef>
                  <a:spcPts val="600"/>
                </a:spcBef>
                <a:buClr>
                  <a:schemeClr val="tx1"/>
                </a:buClr>
                <a:buFontTx/>
                <a:buChar char="•"/>
                <a:defRPr/>
              </a:pPr>
              <a:r>
                <a:rPr lang="en-US" sz="1100" b="0" dirty="0">
                  <a:latin typeface="+mn-lt"/>
                </a:rPr>
                <a:t>Message your brand advocates to alert to new content</a:t>
              </a:r>
            </a:p>
            <a:p>
              <a:pPr marL="463550" lvl="1" indent="-233363" eaLnBrk="0" hangingPunct="0">
                <a:spcBef>
                  <a:spcPts val="600"/>
                </a:spcBef>
                <a:buClr>
                  <a:schemeClr val="tx1"/>
                </a:buClr>
                <a:buFontTx/>
                <a:buChar char="•"/>
                <a:defRPr/>
              </a:pPr>
              <a:endParaRPr lang="en-US" sz="1100" b="0" dirty="0">
                <a:latin typeface="+mn-lt"/>
              </a:endParaRPr>
            </a:p>
          </p:txBody>
        </p:sp>
        <p:sp>
          <p:nvSpPr>
            <p:cNvPr id="100366" name="AutoShape 54"/>
            <p:cNvSpPr>
              <a:spLocks noChangeArrowheads="1"/>
            </p:cNvSpPr>
            <p:nvPr/>
          </p:nvSpPr>
          <p:spPr bwMode="auto">
            <a:xfrm>
              <a:off x="96" y="1506"/>
              <a:ext cx="5568" cy="1248"/>
            </a:xfrm>
            <a:prstGeom prst="roundRect">
              <a:avLst>
                <a:gd name="adj" fmla="val 16667"/>
              </a:avLst>
            </a:prstGeom>
            <a:noFill/>
            <a:ln w="28575">
              <a:solidFill>
                <a:srgbClr val="5C6C7A"/>
              </a:solidFill>
              <a:round/>
              <a:headEnd/>
              <a:tailEnd/>
            </a:ln>
          </p:spPr>
          <p:txBody>
            <a:bodyPr wrap="none" anchor="ctr"/>
            <a:lstStyle/>
            <a:p>
              <a:pPr algn="ctr"/>
              <a:endParaRPr lang="de-DE"/>
            </a:p>
          </p:txBody>
        </p:sp>
      </p:grpSp>
      <p:grpSp>
        <p:nvGrpSpPr>
          <p:cNvPr id="100358" name="Group 62"/>
          <p:cNvGrpSpPr>
            <a:grpSpLocks/>
          </p:cNvGrpSpPr>
          <p:nvPr/>
        </p:nvGrpSpPr>
        <p:grpSpPr bwMode="auto">
          <a:xfrm>
            <a:off x="762000" y="5765800"/>
            <a:ext cx="7623175" cy="371475"/>
            <a:chOff x="480" y="3946"/>
            <a:chExt cx="4802" cy="234"/>
          </a:xfrm>
        </p:grpSpPr>
        <p:pic>
          <p:nvPicPr>
            <p:cNvPr id="100359" name="Picture 6"/>
            <p:cNvPicPr>
              <a:picLocks noChangeAspect="1" noChangeArrowheads="1"/>
            </p:cNvPicPr>
            <p:nvPr/>
          </p:nvPicPr>
          <p:blipFill>
            <a:blip r:embed="rId3"/>
            <a:srcRect l="7970" t="54257" r="7970" b="43381"/>
            <a:stretch>
              <a:fillRect/>
            </a:stretch>
          </p:blipFill>
          <p:spPr bwMode="auto">
            <a:xfrm>
              <a:off x="533" y="3946"/>
              <a:ext cx="4720" cy="100"/>
            </a:xfrm>
            <a:prstGeom prst="rect">
              <a:avLst/>
            </a:prstGeom>
            <a:noFill/>
            <a:ln w="9525">
              <a:noFill/>
              <a:miter lim="800000"/>
              <a:headEnd/>
              <a:tailEnd/>
            </a:ln>
          </p:spPr>
        </p:pic>
        <p:sp>
          <p:nvSpPr>
            <p:cNvPr id="100360" name="Text Box 55"/>
            <p:cNvSpPr txBox="1">
              <a:spLocks noChangeArrowheads="1"/>
            </p:cNvSpPr>
            <p:nvPr/>
          </p:nvSpPr>
          <p:spPr bwMode="auto">
            <a:xfrm>
              <a:off x="480" y="4026"/>
              <a:ext cx="992" cy="154"/>
            </a:xfrm>
            <a:prstGeom prst="rect">
              <a:avLst/>
            </a:prstGeom>
            <a:noFill/>
            <a:ln w="9525">
              <a:noFill/>
              <a:miter lim="800000"/>
              <a:headEnd/>
              <a:tailEnd/>
            </a:ln>
          </p:spPr>
          <p:txBody>
            <a:bodyPr>
              <a:spAutoFit/>
            </a:bodyPr>
            <a:lstStyle/>
            <a:p>
              <a:pPr algn="ctr" eaLnBrk="0" hangingPunct="0">
                <a:spcBef>
                  <a:spcPct val="50000"/>
                </a:spcBef>
              </a:pPr>
              <a:r>
                <a:rPr lang="en-US" sz="1000" b="0">
                  <a:solidFill>
                    <a:srgbClr val="5F5F5F"/>
                  </a:solidFill>
                  <a:latin typeface="Arial" charset="0"/>
                </a:rPr>
                <a:t>Community launch</a:t>
              </a:r>
            </a:p>
          </p:txBody>
        </p:sp>
        <p:sp>
          <p:nvSpPr>
            <p:cNvPr id="100361" name="Text Box 56"/>
            <p:cNvSpPr txBox="1">
              <a:spLocks noChangeArrowheads="1"/>
            </p:cNvSpPr>
            <p:nvPr/>
          </p:nvSpPr>
          <p:spPr bwMode="auto">
            <a:xfrm>
              <a:off x="2109" y="4024"/>
              <a:ext cx="1536" cy="154"/>
            </a:xfrm>
            <a:prstGeom prst="rect">
              <a:avLst/>
            </a:prstGeom>
            <a:noFill/>
            <a:ln w="9525">
              <a:noFill/>
              <a:miter lim="800000"/>
              <a:headEnd/>
              <a:tailEnd/>
            </a:ln>
          </p:spPr>
          <p:txBody>
            <a:bodyPr>
              <a:spAutoFit/>
            </a:bodyPr>
            <a:lstStyle/>
            <a:p>
              <a:pPr algn="ctr" eaLnBrk="0" hangingPunct="0">
                <a:spcBef>
                  <a:spcPct val="50000"/>
                </a:spcBef>
              </a:pPr>
              <a:r>
                <a:rPr lang="en-US" sz="1000" b="0">
                  <a:solidFill>
                    <a:srgbClr val="5F5F5F"/>
                  </a:solidFill>
                  <a:latin typeface="Arial" charset="0"/>
                </a:rPr>
                <a:t>Strengthen consumer relationships</a:t>
              </a:r>
            </a:p>
          </p:txBody>
        </p:sp>
        <p:sp>
          <p:nvSpPr>
            <p:cNvPr id="100362" name="Text Box 57"/>
            <p:cNvSpPr txBox="1">
              <a:spLocks noChangeArrowheads="1"/>
            </p:cNvSpPr>
            <p:nvPr/>
          </p:nvSpPr>
          <p:spPr bwMode="auto">
            <a:xfrm>
              <a:off x="3746" y="4024"/>
              <a:ext cx="1536" cy="154"/>
            </a:xfrm>
            <a:prstGeom prst="rect">
              <a:avLst/>
            </a:prstGeom>
            <a:noFill/>
            <a:ln w="9525">
              <a:noFill/>
              <a:miter lim="800000"/>
              <a:headEnd/>
              <a:tailEnd/>
            </a:ln>
          </p:spPr>
          <p:txBody>
            <a:bodyPr>
              <a:spAutoFit/>
            </a:bodyPr>
            <a:lstStyle/>
            <a:p>
              <a:pPr algn="r" eaLnBrk="0" hangingPunct="0">
                <a:spcBef>
                  <a:spcPct val="50000"/>
                </a:spcBef>
              </a:pPr>
              <a:r>
                <a:rPr lang="en-US" sz="1000" b="0">
                  <a:solidFill>
                    <a:srgbClr val="5F5F5F"/>
                  </a:solidFill>
                  <a:latin typeface="Arial" charset="0"/>
                </a:rPr>
                <a:t>Long-term partner</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descr="for brand community page.jpg"/>
          <p:cNvPicPr>
            <a:picLocks noChangeAspect="1"/>
          </p:cNvPicPr>
          <p:nvPr/>
        </p:nvPicPr>
        <p:blipFill>
          <a:blip r:embed="rId3"/>
          <a:srcRect/>
          <a:stretch>
            <a:fillRect/>
          </a:stretch>
        </p:blipFill>
        <p:spPr bwMode="auto">
          <a:xfrm>
            <a:off x="4551363" y="2465388"/>
            <a:ext cx="4592637" cy="4392612"/>
          </a:xfrm>
          <a:prstGeom prst="rect">
            <a:avLst/>
          </a:prstGeom>
          <a:noFill/>
          <a:ln w="9525">
            <a:noFill/>
            <a:miter lim="800000"/>
            <a:headEnd/>
            <a:tailEnd/>
          </a:ln>
        </p:spPr>
      </p:pic>
      <p:sp>
        <p:nvSpPr>
          <p:cNvPr id="102402" name="Rectangle 2"/>
          <p:cNvSpPr>
            <a:spLocks noGrp="1" noChangeArrowheads="1"/>
          </p:cNvSpPr>
          <p:nvPr>
            <p:ph type="title"/>
          </p:nvPr>
        </p:nvSpPr>
        <p:spPr>
          <a:xfrm>
            <a:off x="92075" y="88900"/>
            <a:ext cx="7832725" cy="990600"/>
          </a:xfrm>
        </p:spPr>
        <p:txBody>
          <a:bodyPr/>
          <a:lstStyle/>
          <a:p>
            <a:pPr eaLnBrk="1" hangingPunct="1"/>
            <a:r>
              <a:rPr lang="en-US" smtClean="0"/>
              <a:t>How To Build A Successful Community</a:t>
            </a:r>
            <a:endParaRPr lang="en-US" sz="1200" smtClean="0"/>
          </a:p>
        </p:txBody>
      </p:sp>
      <p:sp>
        <p:nvSpPr>
          <p:cNvPr id="102403" name="Rectangle 3"/>
          <p:cNvSpPr>
            <a:spLocks noGrp="1" noChangeArrowheads="1"/>
          </p:cNvSpPr>
          <p:nvPr>
            <p:ph idx="1"/>
          </p:nvPr>
        </p:nvSpPr>
        <p:spPr>
          <a:xfrm>
            <a:off x="139700" y="1344613"/>
            <a:ext cx="6508750" cy="5194300"/>
          </a:xfrm>
        </p:spPr>
        <p:txBody>
          <a:bodyPr>
            <a:spAutoFit/>
          </a:bodyPr>
          <a:lstStyle/>
          <a:p>
            <a:pPr eaLnBrk="1" hangingPunct="1">
              <a:spcBef>
                <a:spcPts val="300"/>
              </a:spcBef>
            </a:pPr>
            <a:r>
              <a:rPr lang="en-US" sz="1600" smtClean="0"/>
              <a:t>Keep it simple</a:t>
            </a:r>
          </a:p>
          <a:p>
            <a:pPr lvl="1" eaLnBrk="1" hangingPunct="1">
              <a:spcBef>
                <a:spcPts val="300"/>
              </a:spcBef>
            </a:pPr>
            <a:r>
              <a:rPr lang="en-US" sz="1200" smtClean="0"/>
              <a:t>Too much clutter/multiple items competing for users’ attention have a detrimental effect on time spent and click through metrics</a:t>
            </a:r>
          </a:p>
          <a:p>
            <a:pPr eaLnBrk="1" hangingPunct="1">
              <a:spcBef>
                <a:spcPts val="1200"/>
              </a:spcBef>
            </a:pPr>
            <a:r>
              <a:rPr lang="en-US" sz="1600" smtClean="0"/>
              <a:t>Focus on the objectives</a:t>
            </a:r>
          </a:p>
          <a:p>
            <a:pPr lvl="1" eaLnBrk="1" hangingPunct="1">
              <a:spcBef>
                <a:spcPts val="300"/>
              </a:spcBef>
            </a:pPr>
            <a:r>
              <a:rPr lang="en-US" sz="1200" smtClean="0"/>
              <a:t>Keep all key interactions that support campaign objectives above the fold</a:t>
            </a:r>
          </a:p>
          <a:p>
            <a:pPr eaLnBrk="1" hangingPunct="1">
              <a:spcBef>
                <a:spcPts val="1200"/>
              </a:spcBef>
            </a:pPr>
            <a:r>
              <a:rPr lang="en-US" sz="1600" smtClean="0"/>
              <a:t>Exclusive content is king</a:t>
            </a:r>
          </a:p>
          <a:p>
            <a:pPr lvl="1" eaLnBrk="1" hangingPunct="1">
              <a:spcBef>
                <a:spcPts val="300"/>
              </a:spcBef>
            </a:pPr>
            <a:r>
              <a:rPr lang="en-US" sz="1200" smtClean="0"/>
              <a:t>Exclusive videos, badges and widgets are more likely to be embedded by users </a:t>
            </a:r>
            <a:br>
              <a:rPr lang="en-US" sz="1200" smtClean="0"/>
            </a:br>
            <a:r>
              <a:rPr lang="en-US" sz="1200" smtClean="0"/>
              <a:t>and passed along to their friends</a:t>
            </a:r>
          </a:p>
          <a:p>
            <a:pPr eaLnBrk="1" hangingPunct="1">
              <a:spcBef>
                <a:spcPts val="1200"/>
              </a:spcBef>
            </a:pPr>
            <a:r>
              <a:rPr lang="en-US" sz="1600" smtClean="0"/>
              <a:t>Be media-minded</a:t>
            </a:r>
          </a:p>
          <a:p>
            <a:pPr lvl="1" eaLnBrk="1" hangingPunct="1">
              <a:spcBef>
                <a:spcPts val="300"/>
              </a:spcBef>
            </a:pPr>
            <a:r>
              <a:rPr lang="en-US" sz="1200" smtClean="0"/>
              <a:t>Without the support of media or events, traffic levels on </a:t>
            </a:r>
            <a:br>
              <a:rPr lang="en-US" sz="1200" smtClean="0"/>
            </a:br>
            <a:r>
              <a:rPr lang="en-US" sz="1200" smtClean="0"/>
              <a:t>communities quickly taper off</a:t>
            </a:r>
          </a:p>
          <a:p>
            <a:pPr eaLnBrk="1" hangingPunct="1">
              <a:spcBef>
                <a:spcPts val="1200"/>
              </a:spcBef>
            </a:pPr>
            <a:r>
              <a:rPr lang="en-US" sz="1600" smtClean="0"/>
              <a:t>Stay fresh</a:t>
            </a:r>
          </a:p>
          <a:p>
            <a:pPr lvl="1" eaLnBrk="1" hangingPunct="1">
              <a:spcBef>
                <a:spcPts val="300"/>
              </a:spcBef>
            </a:pPr>
            <a:r>
              <a:rPr lang="en-US" sz="1200" smtClean="0"/>
              <a:t>Release of new branded assets (badges, wallpapers, </a:t>
            </a:r>
            <a:br>
              <a:rPr lang="en-US" sz="1200" smtClean="0"/>
            </a:br>
            <a:r>
              <a:rPr lang="en-US" sz="1200" smtClean="0"/>
              <a:t>video, etc.) over time entices return visits and </a:t>
            </a:r>
            <a:br>
              <a:rPr lang="en-US" sz="1200" smtClean="0"/>
            </a:br>
            <a:r>
              <a:rPr lang="en-US" sz="1200" smtClean="0"/>
              <a:t>pass-along to friends</a:t>
            </a:r>
          </a:p>
          <a:p>
            <a:pPr eaLnBrk="1" hangingPunct="1">
              <a:spcBef>
                <a:spcPts val="1200"/>
              </a:spcBef>
            </a:pPr>
            <a:r>
              <a:rPr lang="en-US" sz="1600" smtClean="0"/>
              <a:t>Foster friendly competition</a:t>
            </a:r>
          </a:p>
          <a:p>
            <a:pPr lvl="1" eaLnBrk="1" hangingPunct="1">
              <a:spcBef>
                <a:spcPts val="300"/>
              </a:spcBef>
            </a:pPr>
            <a:r>
              <a:rPr lang="en-US" sz="1200" smtClean="0"/>
              <a:t>Finalists promote their entries and the contest </a:t>
            </a:r>
            <a:br>
              <a:rPr lang="en-US" sz="1200" smtClean="0"/>
            </a:br>
            <a:r>
              <a:rPr lang="en-US" sz="1200" smtClean="0"/>
              <a:t>to their friends for support</a:t>
            </a:r>
          </a:p>
          <a:p>
            <a:pPr lvl="1" eaLnBrk="1" hangingPunct="1">
              <a:spcBef>
                <a:spcPts val="300"/>
              </a:spcBef>
            </a:pPr>
            <a:r>
              <a:rPr lang="en-US" sz="1200" smtClean="0"/>
              <a:t>Voting on contest finalists and seeing the results </a:t>
            </a:r>
            <a:br>
              <a:rPr lang="en-US" sz="1200" smtClean="0"/>
            </a:br>
            <a:r>
              <a:rPr lang="en-US" sz="1200" smtClean="0"/>
              <a:t>drive return visits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ctrTitle"/>
          </p:nvPr>
        </p:nvSpPr>
        <p:spPr>
          <a:xfrm>
            <a:off x="4510088" y="5072063"/>
            <a:ext cx="4354512" cy="1066800"/>
          </a:xfrm>
        </p:spPr>
        <p:txBody>
          <a:bodyPr/>
          <a:lstStyle/>
          <a:p>
            <a:pPr eaLnBrk="1" hangingPunct="1"/>
            <a:r>
              <a:rPr lang="en-US" smtClean="0">
                <a:latin typeface="Arial" charset="0"/>
                <a:cs typeface="Arial" charset="0"/>
              </a:rPr>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4"/>
          <p:cNvSpPr>
            <a:spLocks noGrp="1" noChangeArrowheads="1"/>
          </p:cNvSpPr>
          <p:nvPr>
            <p:ph type="title"/>
          </p:nvPr>
        </p:nvSpPr>
        <p:spPr>
          <a:xfrm>
            <a:off x="92075" y="88900"/>
            <a:ext cx="6765925" cy="990600"/>
          </a:xfrm>
        </p:spPr>
        <p:txBody>
          <a:bodyPr/>
          <a:lstStyle/>
          <a:p>
            <a:r>
              <a:rPr lang="en-US" smtClean="0"/>
              <a:t>Market Trends:</a:t>
            </a:r>
            <a:br>
              <a:rPr lang="en-US" smtClean="0"/>
            </a:br>
            <a:r>
              <a:rPr lang="en-US" smtClean="0"/>
              <a:t>Social Networkers Are Connected</a:t>
            </a:r>
          </a:p>
        </p:txBody>
      </p:sp>
      <p:sp>
        <p:nvSpPr>
          <p:cNvPr id="22530" name="Content Placeholder 15"/>
          <p:cNvSpPr>
            <a:spLocks noGrp="1"/>
          </p:cNvSpPr>
          <p:nvPr>
            <p:ph idx="1"/>
          </p:nvPr>
        </p:nvSpPr>
        <p:spPr/>
        <p:txBody>
          <a:bodyPr/>
          <a:lstStyle/>
          <a:p>
            <a:pPr lvl="1"/>
            <a:r>
              <a:rPr lang="en-US" smtClean="0"/>
              <a:t>263 sites engage 130.1 million unique users each month</a:t>
            </a:r>
          </a:p>
          <a:p>
            <a:pPr lvl="1">
              <a:buClrTx/>
            </a:pPr>
            <a:r>
              <a:rPr lang="en-US" smtClean="0"/>
              <a:t>Social networking recently exceeded search as most popular online activity*</a:t>
            </a:r>
          </a:p>
          <a:p>
            <a:pPr lvl="1">
              <a:buClrTx/>
            </a:pPr>
            <a:r>
              <a:rPr lang="en-US" smtClean="0"/>
              <a:t>Social-networking sites reach 69 percent of the total online audience</a:t>
            </a:r>
          </a:p>
          <a:p>
            <a:pPr lvl="1">
              <a:buClrTx/>
            </a:pPr>
            <a:r>
              <a:rPr lang="en-US" smtClean="0"/>
              <a:t>76% of all 18-34 year olds used a social network in the past month</a:t>
            </a:r>
          </a:p>
          <a:p>
            <a:pPr lvl="1">
              <a:buClrTx/>
            </a:pPr>
            <a:r>
              <a:rPr lang="en-US" smtClean="0"/>
              <a:t>17 visits per person, per month</a:t>
            </a:r>
          </a:p>
          <a:p>
            <a:pPr lvl="1">
              <a:buClrTx/>
            </a:pPr>
            <a:r>
              <a:rPr lang="en-US" smtClean="0"/>
              <a:t>28.9 billion minutes (3.7 hours per person, per month)</a:t>
            </a:r>
          </a:p>
          <a:p>
            <a:pPr lvl="1">
              <a:buClrTx/>
            </a:pPr>
            <a:r>
              <a:rPr lang="en-US" smtClean="0"/>
              <a:t>65 billion page views</a:t>
            </a:r>
          </a:p>
          <a:p>
            <a:endParaRPr lang="en-US" smtClean="0"/>
          </a:p>
        </p:txBody>
      </p:sp>
      <p:sp>
        <p:nvSpPr>
          <p:cNvPr id="22531" name="Footer Placeholder 13"/>
          <p:cNvSpPr>
            <a:spLocks noGrp="1"/>
          </p:cNvSpPr>
          <p:nvPr>
            <p:ph type="ftr" sz="quarter" idx="10"/>
          </p:nvPr>
        </p:nvSpPr>
        <p:spPr bwMode="auto">
          <a:ln>
            <a:miter lim="800000"/>
            <a:headEnd/>
            <a:tailEnd/>
          </a:ln>
        </p:spPr>
        <p:txBody>
          <a:bodyPr wrap="square" numCol="1" compatLnSpc="1">
            <a:prstTxWarp prst="textNoShape">
              <a:avLst/>
            </a:prstTxWarp>
          </a:bodyPr>
          <a:lstStyle/>
          <a:p>
            <a:pPr>
              <a:defRPr/>
            </a:pPr>
            <a:r>
              <a:rPr lang="en-US" smtClean="0">
                <a:cs typeface="Times New Roman" pitchFamily="18" charset="0"/>
              </a:rPr>
              <a:t>Sources: comScore Media Metrix, September 2008 U.S; </a:t>
            </a:r>
            <a:r>
              <a:rPr lang="en-US" smtClean="0"/>
              <a:t>eMarketer, February 2008*</a:t>
            </a:r>
            <a:endParaRPr lang="en-US" smtClean="0">
              <a:cs typeface="Times New Roman" pitchFamily="18" charset="0"/>
            </a:endParaRPr>
          </a:p>
        </p:txBody>
      </p:sp>
      <p:sp>
        <p:nvSpPr>
          <p:cNvPr id="17" name="Slide Number Placeholder 16"/>
          <p:cNvSpPr>
            <a:spLocks noGrp="1"/>
          </p:cNvSpPr>
          <p:nvPr>
            <p:ph type="sldNum" sz="quarter" idx="11"/>
          </p:nvPr>
        </p:nvSpPr>
        <p:spPr/>
        <p:txBody>
          <a:bodyPr/>
          <a:lstStyle/>
          <a:p>
            <a:pPr>
              <a:defRPr/>
            </a:pPr>
            <a:fld id="{32D6D365-1CE9-4A28-A6E4-90A35A70A6B2}" type="slidenum">
              <a:rPr lang="en-US" smtClean="0"/>
              <a:pPr>
                <a:defRPr/>
              </a:pPr>
              <a:t>4</a:t>
            </a:fld>
            <a:endParaRPr lang="en-US"/>
          </a:p>
        </p:txBody>
      </p:sp>
      <p:pic>
        <p:nvPicPr>
          <p:cNvPr id="22533" name="Picture 7" descr="logo_facebook-rgb-7inch-785733"/>
          <p:cNvPicPr>
            <a:picLocks noChangeAspect="1" noChangeArrowheads="1"/>
          </p:cNvPicPr>
          <p:nvPr/>
        </p:nvPicPr>
        <p:blipFill>
          <a:blip r:embed="rId3"/>
          <a:srcRect t="4445" b="4445"/>
          <a:stretch>
            <a:fillRect/>
          </a:stretch>
        </p:blipFill>
        <p:spPr bwMode="auto">
          <a:xfrm>
            <a:off x="4381500" y="5791200"/>
            <a:ext cx="1524000" cy="520700"/>
          </a:xfrm>
          <a:prstGeom prst="rect">
            <a:avLst/>
          </a:prstGeom>
          <a:noFill/>
          <a:ln w="9525">
            <a:noFill/>
            <a:miter lim="800000"/>
            <a:headEnd/>
            <a:tailEnd/>
          </a:ln>
        </p:spPr>
      </p:pic>
      <p:pic>
        <p:nvPicPr>
          <p:cNvPr id="22534" name="Picture 10" descr="windowslivespaces"/>
          <p:cNvPicPr>
            <a:picLocks noChangeAspect="1" noChangeArrowheads="1"/>
          </p:cNvPicPr>
          <p:nvPr/>
        </p:nvPicPr>
        <p:blipFill>
          <a:blip r:embed="rId4"/>
          <a:srcRect/>
          <a:stretch>
            <a:fillRect/>
          </a:stretch>
        </p:blipFill>
        <p:spPr bwMode="auto">
          <a:xfrm>
            <a:off x="6324600" y="5770563"/>
            <a:ext cx="2513013" cy="520700"/>
          </a:xfrm>
          <a:prstGeom prst="rect">
            <a:avLst/>
          </a:prstGeom>
          <a:noFill/>
          <a:ln w="9525">
            <a:noFill/>
            <a:miter lim="800000"/>
            <a:headEnd/>
            <a:tailEnd/>
          </a:ln>
        </p:spPr>
      </p:pic>
      <p:pic>
        <p:nvPicPr>
          <p:cNvPr id="22535" name="Picture 11" descr="yahoo360logo"/>
          <p:cNvPicPr>
            <a:picLocks noChangeAspect="1" noChangeArrowheads="1"/>
          </p:cNvPicPr>
          <p:nvPr/>
        </p:nvPicPr>
        <p:blipFill>
          <a:blip r:embed="rId5"/>
          <a:srcRect/>
          <a:stretch>
            <a:fillRect/>
          </a:stretch>
        </p:blipFill>
        <p:spPr bwMode="auto">
          <a:xfrm>
            <a:off x="381000" y="5889625"/>
            <a:ext cx="1914525" cy="323850"/>
          </a:xfrm>
          <a:prstGeom prst="rect">
            <a:avLst/>
          </a:prstGeom>
          <a:noFill/>
          <a:ln w="9525">
            <a:noFill/>
            <a:miter lim="800000"/>
            <a:headEnd/>
            <a:tailEnd/>
          </a:ln>
        </p:spPr>
      </p:pic>
      <p:pic>
        <p:nvPicPr>
          <p:cNvPr id="22536" name="Picture 13" descr="myspace-logo-marker-bg"/>
          <p:cNvPicPr>
            <a:picLocks noChangeAspect="1" noChangeArrowheads="1"/>
          </p:cNvPicPr>
          <p:nvPr/>
        </p:nvPicPr>
        <p:blipFill>
          <a:blip r:embed="rId6"/>
          <a:srcRect/>
          <a:stretch>
            <a:fillRect/>
          </a:stretch>
        </p:blipFill>
        <p:spPr bwMode="auto">
          <a:xfrm>
            <a:off x="304800" y="4833938"/>
            <a:ext cx="1905000" cy="685800"/>
          </a:xfrm>
          <a:prstGeom prst="rect">
            <a:avLst/>
          </a:prstGeom>
          <a:noFill/>
          <a:ln w="9525">
            <a:noFill/>
            <a:miter lim="800000"/>
            <a:headEnd/>
            <a:tailEnd/>
          </a:ln>
        </p:spPr>
      </p:pic>
      <p:pic>
        <p:nvPicPr>
          <p:cNvPr id="22537" name="Picture 28" descr="You_Tube-1"/>
          <p:cNvPicPr>
            <a:picLocks noChangeAspect="1" noChangeArrowheads="1"/>
          </p:cNvPicPr>
          <p:nvPr/>
        </p:nvPicPr>
        <p:blipFill>
          <a:blip r:embed="rId7"/>
          <a:srcRect t="-5608" r="-5592"/>
          <a:stretch>
            <a:fillRect/>
          </a:stretch>
        </p:blipFill>
        <p:spPr bwMode="auto">
          <a:xfrm>
            <a:off x="4295775" y="4813300"/>
            <a:ext cx="1655763" cy="728663"/>
          </a:xfrm>
          <a:prstGeom prst="rect">
            <a:avLst/>
          </a:prstGeom>
          <a:noFill/>
          <a:ln w="9525">
            <a:noFill/>
            <a:miter lim="800000"/>
            <a:headEnd/>
            <a:tailEnd/>
          </a:ln>
        </p:spPr>
      </p:pic>
      <p:pic>
        <p:nvPicPr>
          <p:cNvPr id="22538" name="Picture 29" descr="social_logo_bebo"/>
          <p:cNvPicPr>
            <a:picLocks noChangeAspect="1" noChangeArrowheads="1"/>
          </p:cNvPicPr>
          <p:nvPr/>
        </p:nvPicPr>
        <p:blipFill>
          <a:blip r:embed="rId8"/>
          <a:srcRect/>
          <a:stretch>
            <a:fillRect/>
          </a:stretch>
        </p:blipFill>
        <p:spPr bwMode="auto">
          <a:xfrm>
            <a:off x="2393950" y="5503863"/>
            <a:ext cx="1816100" cy="1095375"/>
          </a:xfrm>
          <a:prstGeom prst="rect">
            <a:avLst/>
          </a:prstGeom>
          <a:noFill/>
          <a:ln w="9525">
            <a:noFill/>
            <a:miter lim="800000"/>
            <a:headEnd/>
            <a:tailEnd/>
          </a:ln>
        </p:spPr>
      </p:pic>
      <p:pic>
        <p:nvPicPr>
          <p:cNvPr id="22539" name="Picture 30" descr="flickr"/>
          <p:cNvPicPr>
            <a:picLocks noChangeAspect="1" noChangeArrowheads="1"/>
          </p:cNvPicPr>
          <p:nvPr/>
        </p:nvPicPr>
        <p:blipFill>
          <a:blip r:embed="rId9"/>
          <a:srcRect/>
          <a:stretch>
            <a:fillRect/>
          </a:stretch>
        </p:blipFill>
        <p:spPr bwMode="auto">
          <a:xfrm>
            <a:off x="2508250" y="4937125"/>
            <a:ext cx="1524000" cy="420688"/>
          </a:xfrm>
          <a:prstGeom prst="rect">
            <a:avLst/>
          </a:prstGeom>
          <a:noFill/>
          <a:ln w="9525">
            <a:noFill/>
            <a:miter lim="800000"/>
            <a:headEnd/>
            <a:tailEnd/>
          </a:ln>
        </p:spPr>
      </p:pic>
      <p:pic>
        <p:nvPicPr>
          <p:cNvPr id="22540" name="Picture 1" descr="C:\Documents and Settings\ekeltz\Desktop\CafeMom_Logo.gif"/>
          <p:cNvPicPr>
            <a:picLocks noChangeAspect="1" noChangeArrowheads="1"/>
          </p:cNvPicPr>
          <p:nvPr/>
        </p:nvPicPr>
        <p:blipFill>
          <a:blip r:embed="rId10"/>
          <a:srcRect/>
          <a:stretch>
            <a:fillRect/>
          </a:stretch>
        </p:blipFill>
        <p:spPr bwMode="auto">
          <a:xfrm>
            <a:off x="6791325" y="4949825"/>
            <a:ext cx="16287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Brand Spending copy.png"/>
          <p:cNvPicPr>
            <a:picLocks noChangeAspect="1"/>
          </p:cNvPicPr>
          <p:nvPr/>
        </p:nvPicPr>
        <p:blipFill>
          <a:blip r:embed="rId3"/>
          <a:srcRect/>
          <a:stretch>
            <a:fillRect/>
          </a:stretch>
        </p:blipFill>
        <p:spPr bwMode="auto">
          <a:xfrm>
            <a:off x="4349750" y="1700213"/>
            <a:ext cx="4565650" cy="5157787"/>
          </a:xfrm>
          <a:prstGeom prst="rect">
            <a:avLst/>
          </a:prstGeom>
          <a:noFill/>
          <a:ln w="9525">
            <a:noFill/>
            <a:miter lim="800000"/>
            <a:headEnd/>
            <a:tailEnd/>
          </a:ln>
        </p:spPr>
      </p:pic>
      <p:sp>
        <p:nvSpPr>
          <p:cNvPr id="24578" name="Title 6"/>
          <p:cNvSpPr>
            <a:spLocks noGrp="1"/>
          </p:cNvSpPr>
          <p:nvPr>
            <p:ph type="title"/>
          </p:nvPr>
        </p:nvSpPr>
        <p:spPr>
          <a:xfrm>
            <a:off x="92075" y="88900"/>
            <a:ext cx="6765925" cy="990600"/>
          </a:xfrm>
        </p:spPr>
        <p:txBody>
          <a:bodyPr/>
          <a:lstStyle/>
          <a:p>
            <a:r>
              <a:rPr lang="en-US" smtClean="0"/>
              <a:t>Market Trends:</a:t>
            </a:r>
            <a:br>
              <a:rPr lang="en-US" smtClean="0"/>
            </a:br>
            <a:r>
              <a:rPr lang="en-US" smtClean="0"/>
              <a:t>Brand Spending Is Increasing</a:t>
            </a:r>
          </a:p>
        </p:txBody>
      </p:sp>
      <p:sp>
        <p:nvSpPr>
          <p:cNvPr id="24579" name="Content Placeholder 11"/>
          <p:cNvSpPr>
            <a:spLocks noGrp="1"/>
          </p:cNvSpPr>
          <p:nvPr>
            <p:ph idx="1"/>
          </p:nvPr>
        </p:nvSpPr>
        <p:spPr>
          <a:xfrm>
            <a:off x="228600" y="1371600"/>
            <a:ext cx="4267200" cy="5029200"/>
          </a:xfrm>
        </p:spPr>
        <p:txBody>
          <a:bodyPr/>
          <a:lstStyle/>
          <a:p>
            <a:pPr lvl="1"/>
            <a:r>
              <a:rPr lang="en-US" sz="1600" b="1" smtClean="0"/>
              <a:t>48 percent </a:t>
            </a:r>
            <a:r>
              <a:rPr lang="en-US" sz="1600" smtClean="0"/>
              <a:t>of brand marketers said they planned to use social-networking and user-generated-content marketing tactics in the coming year</a:t>
            </a:r>
          </a:p>
          <a:p>
            <a:pPr lvl="1"/>
            <a:r>
              <a:rPr lang="en-US" sz="1600" b="1" smtClean="0"/>
              <a:t>66 percent </a:t>
            </a:r>
            <a:r>
              <a:rPr lang="en-US" sz="1600" smtClean="0"/>
              <a:t>of fastest-growing private companies said social media is a somewhat or very important part of their business and marketing strategy</a:t>
            </a:r>
          </a:p>
          <a:p>
            <a:pPr lvl="1"/>
            <a:r>
              <a:rPr lang="en-US" sz="1600" smtClean="0"/>
              <a:t>Advertisers are expected to spend</a:t>
            </a:r>
            <a:br>
              <a:rPr lang="en-US" sz="1600" smtClean="0"/>
            </a:br>
            <a:r>
              <a:rPr lang="en-US" sz="1600" b="1" smtClean="0"/>
              <a:t>$2.5 billion on social-networking sites </a:t>
            </a:r>
            <a:r>
              <a:rPr lang="en-US" sz="1600" smtClean="0"/>
              <a:t>by 2011, up from $350 million</a:t>
            </a:r>
            <a:br>
              <a:rPr lang="en-US" sz="1600" smtClean="0"/>
            </a:br>
            <a:r>
              <a:rPr lang="en-US" sz="1600" smtClean="0"/>
              <a:t>in 2006</a:t>
            </a:r>
          </a:p>
          <a:p>
            <a:pPr lvl="1"/>
            <a:r>
              <a:rPr lang="en-US" sz="1600" smtClean="0"/>
              <a:t>Social networking gains share of the online spend and is projected to </a:t>
            </a:r>
            <a:r>
              <a:rPr lang="en-US" sz="1600" b="1" smtClean="0"/>
              <a:t>increase to 6.9% by 2011</a:t>
            </a:r>
            <a:r>
              <a:rPr lang="en-US" sz="1600" smtClean="0"/>
              <a:t>, up from 2.1% in 2006</a:t>
            </a:r>
            <a:endParaRPr lang="en-US" sz="1800" smtClean="0"/>
          </a:p>
        </p:txBody>
      </p:sp>
      <p:sp>
        <p:nvSpPr>
          <p:cNvPr id="10" name="Footer Placeholder 9"/>
          <p:cNvSpPr>
            <a:spLocks noGrp="1"/>
          </p:cNvSpPr>
          <p:nvPr>
            <p:ph type="ftr" sz="quarter" idx="10"/>
          </p:nvPr>
        </p:nvSpPr>
        <p:spPr/>
        <p:txBody>
          <a:bodyPr/>
          <a:lstStyle/>
          <a:p>
            <a:pPr>
              <a:defRPr/>
            </a:pPr>
            <a:r>
              <a:rPr lang="en-US" dirty="0" smtClean="0"/>
              <a:t>Source: </a:t>
            </a:r>
            <a:r>
              <a:rPr lang="en-US" baseline="30000" dirty="0" smtClean="0"/>
              <a:t>1</a:t>
            </a:r>
            <a:r>
              <a:rPr lang="en-US" dirty="0" smtClean="0"/>
              <a:t>eMarketer: User-Generated Content: </a:t>
            </a:r>
            <a:r>
              <a:rPr lang="en-US" i="1" dirty="0" smtClean="0"/>
              <a:t>Will Web 2.0 Pay Its Way?: US Statistics </a:t>
            </a:r>
            <a:endParaRPr lang="en-US" dirty="0" smtClean="0"/>
          </a:p>
        </p:txBody>
      </p:sp>
      <p:sp>
        <p:nvSpPr>
          <p:cNvPr id="9" name="Slide Number Placeholder 8"/>
          <p:cNvSpPr>
            <a:spLocks noGrp="1"/>
          </p:cNvSpPr>
          <p:nvPr>
            <p:ph type="sldNum" sz="quarter" idx="11"/>
          </p:nvPr>
        </p:nvSpPr>
        <p:spPr/>
        <p:txBody>
          <a:bodyPr/>
          <a:lstStyle/>
          <a:p>
            <a:pPr>
              <a:defRPr/>
            </a:pPr>
            <a:fld id="{3AAD01DC-85DB-43C2-8CD1-4AF27497911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4510088" y="5072063"/>
            <a:ext cx="4354512" cy="1066800"/>
          </a:xfrm>
        </p:spPr>
        <p:txBody>
          <a:bodyPr anchor="ctr"/>
          <a:lstStyle/>
          <a:p>
            <a:r>
              <a:rPr lang="en-US" sz="2800" smtClean="0">
                <a:latin typeface="Arial" charset="0"/>
                <a:cs typeface="Arial" charset="0"/>
              </a:rPr>
              <a:t>How People Use</a:t>
            </a:r>
            <a:br>
              <a:rPr lang="en-US" sz="2800" smtClean="0">
                <a:latin typeface="Arial" charset="0"/>
                <a:cs typeface="Arial" charset="0"/>
              </a:rPr>
            </a:br>
            <a:r>
              <a:rPr lang="en-US" sz="2800" smtClean="0">
                <a:latin typeface="Arial" charset="0"/>
                <a:cs typeface="Arial" charset="0"/>
              </a:rPr>
              <a:t>Social 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5" descr="OnlineWithDog.png"/>
          <p:cNvPicPr>
            <a:picLocks noChangeAspect="1"/>
          </p:cNvPicPr>
          <p:nvPr/>
        </p:nvPicPr>
        <p:blipFill>
          <a:blip r:embed="rId3"/>
          <a:srcRect/>
          <a:stretch>
            <a:fillRect/>
          </a:stretch>
        </p:blipFill>
        <p:spPr bwMode="auto">
          <a:xfrm>
            <a:off x="4227513" y="1295400"/>
            <a:ext cx="4916487" cy="5562600"/>
          </a:xfrm>
          <a:prstGeom prst="rect">
            <a:avLst/>
          </a:prstGeom>
          <a:noFill/>
          <a:ln w="9525">
            <a:noFill/>
            <a:miter lim="800000"/>
            <a:headEnd/>
            <a:tailEnd/>
          </a:ln>
        </p:spPr>
      </p:pic>
      <p:sp>
        <p:nvSpPr>
          <p:cNvPr id="28674" name="Rectangle 5"/>
          <p:cNvSpPr>
            <a:spLocks noChangeArrowheads="1"/>
          </p:cNvSpPr>
          <p:nvPr/>
        </p:nvSpPr>
        <p:spPr bwMode="auto">
          <a:xfrm>
            <a:off x="90488" y="88900"/>
            <a:ext cx="7581900" cy="990600"/>
          </a:xfrm>
          <a:prstGeom prst="rect">
            <a:avLst/>
          </a:prstGeom>
          <a:noFill/>
          <a:ln w="9525">
            <a:noFill/>
            <a:miter lim="800000"/>
            <a:headEnd/>
            <a:tailEnd/>
          </a:ln>
        </p:spPr>
        <p:txBody>
          <a:bodyPr/>
          <a:lstStyle/>
          <a:p>
            <a:pPr eaLnBrk="0" hangingPunct="0"/>
            <a:endParaRPr lang="de-DE" sz="2600">
              <a:solidFill>
                <a:schemeClr val="bg1"/>
              </a:solidFill>
              <a:latin typeface="Arial" charset="0"/>
            </a:endParaRPr>
          </a:p>
        </p:txBody>
      </p:sp>
      <p:pic>
        <p:nvPicPr>
          <p:cNvPr id="28675" name="Picture 6"/>
          <p:cNvPicPr>
            <a:picLocks noChangeAspect="1" noChangeArrowheads="1"/>
          </p:cNvPicPr>
          <p:nvPr/>
        </p:nvPicPr>
        <p:blipFill>
          <a:blip r:embed="rId4"/>
          <a:srcRect/>
          <a:stretch>
            <a:fillRect/>
          </a:stretch>
        </p:blipFill>
        <p:spPr bwMode="auto">
          <a:xfrm>
            <a:off x="152400" y="5934075"/>
            <a:ext cx="2236788" cy="404813"/>
          </a:xfrm>
          <a:prstGeom prst="rect">
            <a:avLst/>
          </a:prstGeom>
          <a:noFill/>
          <a:ln w="9525">
            <a:noFill/>
            <a:miter lim="800000"/>
            <a:headEnd/>
            <a:tailEnd/>
          </a:ln>
        </p:spPr>
      </p:pic>
      <p:sp>
        <p:nvSpPr>
          <p:cNvPr id="28676" name="Title 7"/>
          <p:cNvSpPr>
            <a:spLocks noGrp="1"/>
          </p:cNvSpPr>
          <p:nvPr>
            <p:ph type="title"/>
          </p:nvPr>
        </p:nvSpPr>
        <p:spPr>
          <a:xfrm>
            <a:off x="92075" y="88900"/>
            <a:ext cx="7756525" cy="990600"/>
          </a:xfrm>
        </p:spPr>
        <p:txBody>
          <a:bodyPr/>
          <a:lstStyle/>
          <a:p>
            <a:r>
              <a:rPr lang="en-US" smtClean="0"/>
              <a:t>Social Networking Is A Favorite Pastime </a:t>
            </a:r>
          </a:p>
        </p:txBody>
      </p:sp>
      <p:sp>
        <p:nvSpPr>
          <p:cNvPr id="28677" name="Content Placeholder 8"/>
          <p:cNvSpPr>
            <a:spLocks noGrp="1"/>
          </p:cNvSpPr>
          <p:nvPr>
            <p:ph idx="1"/>
          </p:nvPr>
        </p:nvSpPr>
        <p:spPr>
          <a:xfrm>
            <a:off x="228600" y="1371600"/>
            <a:ext cx="8686800" cy="4114800"/>
          </a:xfrm>
        </p:spPr>
        <p:txBody>
          <a:bodyPr/>
          <a:lstStyle/>
          <a:p>
            <a:r>
              <a:rPr lang="en-US" smtClean="0"/>
              <a:t>If you had 15 minutes of free time…</a:t>
            </a:r>
          </a:p>
          <a:p>
            <a:pPr lvl="1">
              <a:spcBef>
                <a:spcPts val="800"/>
              </a:spcBef>
            </a:pPr>
            <a:r>
              <a:rPr lang="en-US" smtClean="0"/>
              <a:t>17% social networking</a:t>
            </a:r>
          </a:p>
          <a:p>
            <a:pPr lvl="1">
              <a:spcBef>
                <a:spcPts val="800"/>
              </a:spcBef>
            </a:pPr>
            <a:r>
              <a:rPr lang="en-US" smtClean="0"/>
              <a:t>17% talk on cell</a:t>
            </a:r>
          </a:p>
          <a:p>
            <a:pPr lvl="1">
              <a:spcBef>
                <a:spcPts val="800"/>
              </a:spcBef>
            </a:pPr>
            <a:r>
              <a:rPr lang="en-US" smtClean="0"/>
              <a:t>14% watch TV</a:t>
            </a:r>
          </a:p>
          <a:p>
            <a:pPr lvl="1">
              <a:spcBef>
                <a:spcPts val="800"/>
              </a:spcBef>
            </a:pPr>
            <a:r>
              <a:rPr lang="en-US" smtClean="0"/>
              <a:t>10% surf the internet</a:t>
            </a:r>
          </a:p>
          <a:p>
            <a:pPr lvl="1">
              <a:spcBef>
                <a:spcPts val="800"/>
              </a:spcBef>
            </a:pPr>
            <a:r>
              <a:rPr lang="en-US" smtClean="0"/>
              <a:t>9% play console video games</a:t>
            </a:r>
          </a:p>
          <a:p>
            <a:pPr lvl="1">
              <a:spcBef>
                <a:spcPts val="800"/>
              </a:spcBef>
            </a:pPr>
            <a:r>
              <a:rPr lang="en-US" smtClean="0"/>
              <a:t>8% IM</a:t>
            </a:r>
          </a:p>
          <a:p>
            <a:pPr lvl="1">
              <a:spcBef>
                <a:spcPts val="800"/>
              </a:spcBef>
            </a:pPr>
            <a:r>
              <a:rPr lang="en-US" smtClean="0"/>
              <a:t>7% listen to MP3 player</a:t>
            </a:r>
          </a:p>
          <a:p>
            <a:pPr lvl="1">
              <a:spcBef>
                <a:spcPts val="800"/>
              </a:spcBef>
            </a:pPr>
            <a:r>
              <a:rPr lang="en-US" smtClean="0"/>
              <a:t>1% listen to the radio</a:t>
            </a:r>
          </a:p>
          <a:p>
            <a:endParaRPr lang="en-US" smtClean="0"/>
          </a:p>
        </p:txBody>
      </p:sp>
      <p:sp>
        <p:nvSpPr>
          <p:cNvPr id="12" name="Footer Placeholder 11"/>
          <p:cNvSpPr>
            <a:spLocks noGrp="1"/>
          </p:cNvSpPr>
          <p:nvPr>
            <p:ph type="ftr" sz="quarter" idx="10"/>
          </p:nvPr>
        </p:nvSpPr>
        <p:spPr>
          <a:xfrm>
            <a:off x="25400" y="6535738"/>
            <a:ext cx="4949825" cy="304800"/>
          </a:xfrm>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Q: If you had 15 min of free time, which activity would you do? Select two</a:t>
            </a:r>
          </a:p>
          <a:p>
            <a:pPr>
              <a:defRPr/>
            </a:pPr>
            <a:r>
              <a:rPr lang="en-US" dirty="0" smtClean="0"/>
              <a:t>Base = SN users 14-29; n=2,081</a:t>
            </a:r>
          </a:p>
          <a:p>
            <a:pPr>
              <a:defRPr/>
            </a:pPr>
            <a:r>
              <a:rPr lang="en-US" dirty="0" smtClean="0"/>
              <a:t>Source: Source: NEF Study, April 2007</a:t>
            </a:r>
            <a:endParaRPr lang="en-US" dirty="0"/>
          </a:p>
        </p:txBody>
      </p:sp>
      <p:sp>
        <p:nvSpPr>
          <p:cNvPr id="9" name="Slide Number Placeholder 8"/>
          <p:cNvSpPr>
            <a:spLocks noGrp="1"/>
          </p:cNvSpPr>
          <p:nvPr>
            <p:ph type="sldNum" sz="quarter" idx="11"/>
          </p:nvPr>
        </p:nvSpPr>
        <p:spPr/>
        <p:txBody>
          <a:bodyPr/>
          <a:lstStyle/>
          <a:p>
            <a:pPr>
              <a:defRPr/>
            </a:pPr>
            <a:fld id="{6F2E670E-044D-4E7E-B3CD-5F0192F06EA9}"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6" descr="gws87927250"/>
          <p:cNvPicPr>
            <a:picLocks noChangeAspect="1" noChangeArrowheads="1"/>
          </p:cNvPicPr>
          <p:nvPr/>
        </p:nvPicPr>
        <p:blipFill>
          <a:blip r:embed="rId3"/>
          <a:srcRect/>
          <a:stretch>
            <a:fillRect/>
          </a:stretch>
        </p:blipFill>
        <p:spPr bwMode="auto">
          <a:xfrm>
            <a:off x="1728788" y="1790700"/>
            <a:ext cx="1149350" cy="654050"/>
          </a:xfrm>
          <a:prstGeom prst="rect">
            <a:avLst/>
          </a:prstGeom>
          <a:noFill/>
          <a:ln w="9525">
            <a:noFill/>
            <a:miter lim="800000"/>
            <a:headEnd/>
            <a:tailEnd/>
          </a:ln>
        </p:spPr>
      </p:pic>
      <p:pic>
        <p:nvPicPr>
          <p:cNvPr id="30722" name="Picture 89" descr="77188629"/>
          <p:cNvPicPr>
            <a:picLocks noChangeAspect="1" noChangeArrowheads="1"/>
          </p:cNvPicPr>
          <p:nvPr/>
        </p:nvPicPr>
        <p:blipFill>
          <a:blip r:embed="rId4"/>
          <a:srcRect/>
          <a:stretch>
            <a:fillRect/>
          </a:stretch>
        </p:blipFill>
        <p:spPr bwMode="auto">
          <a:xfrm>
            <a:off x="1725613" y="2544763"/>
            <a:ext cx="1147762" cy="636587"/>
          </a:xfrm>
          <a:prstGeom prst="rect">
            <a:avLst/>
          </a:prstGeom>
          <a:noFill/>
          <a:ln w="9525">
            <a:noFill/>
            <a:miter lim="800000"/>
            <a:headEnd/>
            <a:tailEnd/>
          </a:ln>
        </p:spPr>
      </p:pic>
      <p:sp>
        <p:nvSpPr>
          <p:cNvPr id="30723" name="Text Box 179"/>
          <p:cNvSpPr txBox="1">
            <a:spLocks noChangeArrowheads="1"/>
          </p:cNvSpPr>
          <p:nvPr/>
        </p:nvSpPr>
        <p:spPr bwMode="auto">
          <a:xfrm>
            <a:off x="5638800" y="5257800"/>
            <a:ext cx="1973263" cy="920750"/>
          </a:xfrm>
          <a:prstGeom prst="rect">
            <a:avLst/>
          </a:prstGeom>
          <a:solidFill>
            <a:srgbClr val="E6E6E6">
              <a:alpha val="74901"/>
            </a:srgbClr>
          </a:solidFill>
          <a:ln w="9525">
            <a:solidFill>
              <a:schemeClr val="bg2"/>
            </a:solidFill>
            <a:miter lim="800000"/>
            <a:headEnd/>
            <a:tailEnd/>
          </a:ln>
        </p:spPr>
        <p:txBody>
          <a:bodyPr wrap="none" anchor="ctr"/>
          <a:lstStyle/>
          <a:p>
            <a:pPr algn="ctr"/>
            <a:endParaRPr lang="de-DE"/>
          </a:p>
        </p:txBody>
      </p:sp>
      <p:sp>
        <p:nvSpPr>
          <p:cNvPr id="30724" name="Text Box 2"/>
          <p:cNvSpPr txBox="1">
            <a:spLocks noChangeArrowheads="1"/>
          </p:cNvSpPr>
          <p:nvPr/>
        </p:nvSpPr>
        <p:spPr bwMode="auto">
          <a:xfrm>
            <a:off x="100013" y="96838"/>
            <a:ext cx="6529387" cy="396875"/>
          </a:xfrm>
          <a:prstGeom prst="rect">
            <a:avLst/>
          </a:prstGeom>
          <a:noFill/>
          <a:ln w="9525">
            <a:noFill/>
            <a:miter lim="800000"/>
            <a:headEnd/>
            <a:tailEnd/>
          </a:ln>
        </p:spPr>
        <p:txBody>
          <a:bodyPr>
            <a:spAutoFit/>
          </a:bodyPr>
          <a:lstStyle/>
          <a:p>
            <a:r>
              <a:rPr lang="en-US" sz="2000">
                <a:solidFill>
                  <a:schemeClr val="bg1"/>
                </a:solidFill>
                <a:latin typeface="Arial" charset="0"/>
              </a:rPr>
              <a:t> </a:t>
            </a:r>
          </a:p>
        </p:txBody>
      </p:sp>
      <p:sp>
        <p:nvSpPr>
          <p:cNvPr id="30725" name="Rectangle 3"/>
          <p:cNvSpPr>
            <a:spLocks noChangeArrowheads="1"/>
          </p:cNvSpPr>
          <p:nvPr/>
        </p:nvSpPr>
        <p:spPr bwMode="auto">
          <a:xfrm>
            <a:off x="2952750" y="1371600"/>
            <a:ext cx="3594100" cy="609600"/>
          </a:xfrm>
          <a:prstGeom prst="rect">
            <a:avLst/>
          </a:prstGeom>
          <a:noFill/>
          <a:ln w="9525">
            <a:noFill/>
            <a:miter lim="800000"/>
            <a:headEnd/>
            <a:tailEnd/>
          </a:ln>
        </p:spPr>
        <p:txBody>
          <a:bodyPr/>
          <a:lstStyle/>
          <a:p>
            <a:pPr marL="342900" indent="-342900">
              <a:lnSpc>
                <a:spcPct val="80000"/>
              </a:lnSpc>
              <a:spcBef>
                <a:spcPct val="50000"/>
              </a:spcBef>
              <a:buClr>
                <a:schemeClr val="tx1"/>
              </a:buClr>
            </a:pPr>
            <a:r>
              <a:rPr lang="en-US" sz="2000">
                <a:solidFill>
                  <a:srgbClr val="00319A"/>
                </a:solidFill>
                <a:latin typeface="Arial" charset="0"/>
              </a:rPr>
              <a:t>Weekly </a:t>
            </a:r>
            <a:r>
              <a:rPr lang="en-US" sz="2000">
                <a:solidFill>
                  <a:schemeClr val="accent1"/>
                </a:solidFill>
                <a:latin typeface="Arial" charset="0"/>
              </a:rPr>
              <a:t>hours</a:t>
            </a:r>
            <a:r>
              <a:rPr lang="en-US" sz="2000">
                <a:solidFill>
                  <a:srgbClr val="00319A"/>
                </a:solidFill>
                <a:latin typeface="Arial" charset="0"/>
              </a:rPr>
              <a:t> spent…</a:t>
            </a:r>
          </a:p>
        </p:txBody>
      </p:sp>
      <p:sp>
        <p:nvSpPr>
          <p:cNvPr id="30726" name="Rectangle 5"/>
          <p:cNvSpPr>
            <a:spLocks noChangeArrowheads="1"/>
          </p:cNvSpPr>
          <p:nvPr/>
        </p:nvSpPr>
        <p:spPr bwMode="auto">
          <a:xfrm>
            <a:off x="6019800" y="4114800"/>
            <a:ext cx="2819400" cy="668338"/>
          </a:xfrm>
          <a:prstGeom prst="rect">
            <a:avLst/>
          </a:prstGeom>
          <a:noFill/>
          <a:ln w="28575" algn="ctr">
            <a:noFill/>
            <a:miter lim="800000"/>
            <a:headEnd/>
            <a:tailEnd/>
          </a:ln>
        </p:spPr>
        <p:txBody>
          <a:bodyPr anchor="ctr"/>
          <a:lstStyle/>
          <a:p>
            <a:pPr algn="ctr" eaLnBrk="0" hangingPunct="0"/>
            <a:r>
              <a:rPr lang="en-US" sz="1800">
                <a:latin typeface="Arial" charset="0"/>
                <a:ea typeface="ＭＳ Ｐゴシック"/>
                <a:cs typeface="ＭＳ Ｐゴシック"/>
              </a:rPr>
              <a:t>Social Networkers </a:t>
            </a:r>
            <a:br>
              <a:rPr lang="en-US" sz="1800">
                <a:latin typeface="Arial" charset="0"/>
                <a:ea typeface="ＭＳ Ｐゴシック"/>
                <a:cs typeface="ＭＳ Ｐゴシック"/>
              </a:rPr>
            </a:br>
            <a:r>
              <a:rPr lang="en-US" sz="1800">
                <a:latin typeface="Arial" charset="0"/>
                <a:ea typeface="ＭＳ Ｐゴシック"/>
                <a:cs typeface="ＭＳ Ｐゴシック"/>
              </a:rPr>
              <a:t>are more engaged</a:t>
            </a:r>
          </a:p>
        </p:txBody>
      </p:sp>
      <p:sp>
        <p:nvSpPr>
          <p:cNvPr id="30727" name="Rectangle 16"/>
          <p:cNvSpPr>
            <a:spLocks noGrp="1" noChangeArrowheads="1"/>
          </p:cNvSpPr>
          <p:nvPr>
            <p:ph type="title"/>
          </p:nvPr>
        </p:nvSpPr>
        <p:spPr>
          <a:xfrm>
            <a:off x="92075" y="88900"/>
            <a:ext cx="6765925" cy="990600"/>
          </a:xfrm>
        </p:spPr>
        <p:txBody>
          <a:bodyPr/>
          <a:lstStyle/>
          <a:p>
            <a:r>
              <a:rPr lang="en-US" smtClean="0"/>
              <a:t>Social Networking Alters The Media Mix</a:t>
            </a:r>
          </a:p>
        </p:txBody>
      </p:sp>
      <p:sp>
        <p:nvSpPr>
          <p:cNvPr id="49" name="Footer Placeholder 55"/>
          <p:cNvSpPr>
            <a:spLocks noGrp="1"/>
          </p:cNvSpPr>
          <p:nvPr>
            <p:ph type="ftr" sz="quarter" idx="10"/>
          </p:nvPr>
        </p:nvSpPr>
        <p:spPr>
          <a:xfrm>
            <a:off x="79375" y="6675438"/>
            <a:ext cx="4949825" cy="292100"/>
          </a:xfrm>
        </p:spPr>
        <p:txBody>
          <a:bodyPr/>
          <a:lstStyle/>
          <a:p>
            <a:pPr eaLnBrk="0" hangingPunct="0">
              <a:defRPr/>
            </a:pPr>
            <a:r>
              <a:rPr lang="en-US" dirty="0" smtClean="0">
                <a:ea typeface="ＭＳ Ｐゴシック" pitchFamily="-76" charset="-128"/>
              </a:rPr>
              <a:t>Q: During the past week, approximately how many hours did you spend doing the following activities?</a:t>
            </a:r>
          </a:p>
          <a:p>
            <a:pPr eaLnBrk="0" hangingPunct="0">
              <a:defRPr/>
            </a:pPr>
            <a:r>
              <a:rPr lang="en-US" dirty="0" smtClean="0"/>
              <a:t>Base = SN users 14-40; n=2,605  non-users 14-34; n=431</a:t>
            </a:r>
          </a:p>
          <a:p>
            <a:pPr eaLnBrk="0" hangingPunct="0">
              <a:defRPr/>
            </a:pPr>
            <a:r>
              <a:rPr lang="en-US" dirty="0" smtClean="0"/>
              <a:t> </a:t>
            </a:r>
            <a:r>
              <a:rPr lang="en-US" dirty="0" smtClean="0">
                <a:ea typeface="ＭＳ Ｐゴシック" pitchFamily="-76" charset="-128"/>
              </a:rPr>
              <a:t>Source: NEF Study, April 2007</a:t>
            </a:r>
            <a:endParaRPr lang="en-US" dirty="0" smtClean="0"/>
          </a:p>
          <a:p>
            <a:pPr>
              <a:defRPr/>
            </a:pPr>
            <a:endParaRPr lang="en-US" dirty="0" smtClean="0"/>
          </a:p>
        </p:txBody>
      </p:sp>
      <p:sp>
        <p:nvSpPr>
          <p:cNvPr id="55" name="Slide Number Placeholder 54"/>
          <p:cNvSpPr>
            <a:spLocks noGrp="1"/>
          </p:cNvSpPr>
          <p:nvPr>
            <p:ph type="sldNum" sz="quarter" idx="11"/>
          </p:nvPr>
        </p:nvSpPr>
        <p:spPr/>
        <p:txBody>
          <a:bodyPr/>
          <a:lstStyle/>
          <a:p>
            <a:pPr>
              <a:defRPr/>
            </a:pPr>
            <a:fld id="{0CCE12B8-F471-4109-805B-DAB13D719485}" type="slidenum">
              <a:rPr lang="en-US" smtClean="0"/>
              <a:pPr>
                <a:defRPr/>
              </a:pPr>
              <a:t>8</a:t>
            </a:fld>
            <a:endParaRPr lang="en-US"/>
          </a:p>
        </p:txBody>
      </p:sp>
      <p:sp>
        <p:nvSpPr>
          <p:cNvPr id="2" name="Rectangle 4"/>
          <p:cNvSpPr>
            <a:spLocks noChangeArrowheads="1"/>
          </p:cNvSpPr>
          <p:nvPr/>
        </p:nvSpPr>
        <p:spPr bwMode="auto">
          <a:xfrm>
            <a:off x="3044825" y="2120900"/>
            <a:ext cx="4056063" cy="312738"/>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31" name="Rectangle 5"/>
          <p:cNvSpPr>
            <a:spLocks noChangeArrowheads="1"/>
          </p:cNvSpPr>
          <p:nvPr/>
        </p:nvSpPr>
        <p:spPr bwMode="auto">
          <a:xfrm>
            <a:off x="3043238" y="1803400"/>
            <a:ext cx="5121275" cy="333375"/>
          </a:xfrm>
          <a:prstGeom prst="rect">
            <a:avLst/>
          </a:prstGeom>
          <a:solidFill>
            <a:schemeClr val="accent1"/>
          </a:solidFill>
          <a:ln w="9525">
            <a:noFill/>
            <a:miter lim="800000"/>
            <a:headEnd/>
            <a:tailEnd/>
          </a:ln>
        </p:spPr>
        <p:txBody>
          <a:bodyPr wrap="none" anchor="ctr"/>
          <a:lstStyle/>
          <a:p>
            <a:pPr algn="ctr"/>
            <a:endParaRPr lang="de-DE"/>
          </a:p>
        </p:txBody>
      </p:sp>
      <p:sp>
        <p:nvSpPr>
          <p:cNvPr id="4" name="Rectangle 4"/>
          <p:cNvSpPr>
            <a:spLocks noChangeArrowheads="1"/>
          </p:cNvSpPr>
          <p:nvPr/>
        </p:nvSpPr>
        <p:spPr bwMode="auto">
          <a:xfrm>
            <a:off x="3044825" y="2871788"/>
            <a:ext cx="5353050" cy="312737"/>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33" name="Rectangle 5"/>
          <p:cNvSpPr>
            <a:spLocks noChangeArrowheads="1"/>
          </p:cNvSpPr>
          <p:nvPr/>
        </p:nvSpPr>
        <p:spPr bwMode="auto">
          <a:xfrm>
            <a:off x="3043238" y="2552700"/>
            <a:ext cx="4375150" cy="333375"/>
          </a:xfrm>
          <a:prstGeom prst="rect">
            <a:avLst/>
          </a:prstGeom>
          <a:solidFill>
            <a:schemeClr val="accent1"/>
          </a:solidFill>
          <a:ln w="9525">
            <a:noFill/>
            <a:miter lim="800000"/>
            <a:headEnd/>
            <a:tailEnd/>
          </a:ln>
        </p:spPr>
        <p:txBody>
          <a:bodyPr wrap="none" anchor="ctr"/>
          <a:lstStyle/>
          <a:p>
            <a:pPr algn="ctr"/>
            <a:endParaRPr lang="de-DE"/>
          </a:p>
        </p:txBody>
      </p:sp>
      <p:sp>
        <p:nvSpPr>
          <p:cNvPr id="6" name="Rectangle 4"/>
          <p:cNvSpPr>
            <a:spLocks noChangeArrowheads="1"/>
          </p:cNvSpPr>
          <p:nvPr/>
        </p:nvSpPr>
        <p:spPr bwMode="auto">
          <a:xfrm>
            <a:off x="3043238" y="3622675"/>
            <a:ext cx="2135187" cy="312738"/>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35" name="Rectangle 5"/>
          <p:cNvSpPr>
            <a:spLocks noChangeArrowheads="1"/>
          </p:cNvSpPr>
          <p:nvPr/>
        </p:nvSpPr>
        <p:spPr bwMode="auto">
          <a:xfrm>
            <a:off x="3043238" y="3302000"/>
            <a:ext cx="2400300" cy="333375"/>
          </a:xfrm>
          <a:prstGeom prst="rect">
            <a:avLst/>
          </a:prstGeom>
          <a:solidFill>
            <a:schemeClr val="accent1"/>
          </a:solidFill>
          <a:ln w="9525">
            <a:noFill/>
            <a:miter lim="800000"/>
            <a:headEnd/>
            <a:tailEnd/>
          </a:ln>
        </p:spPr>
        <p:txBody>
          <a:bodyPr wrap="none" anchor="ctr"/>
          <a:lstStyle/>
          <a:p>
            <a:pPr algn="ctr"/>
            <a:endParaRPr lang="de-DE"/>
          </a:p>
        </p:txBody>
      </p:sp>
      <p:sp>
        <p:nvSpPr>
          <p:cNvPr id="8" name="Rectangle 4"/>
          <p:cNvSpPr>
            <a:spLocks noChangeArrowheads="1"/>
          </p:cNvSpPr>
          <p:nvPr/>
        </p:nvSpPr>
        <p:spPr bwMode="auto">
          <a:xfrm>
            <a:off x="3043238" y="4375150"/>
            <a:ext cx="1693862" cy="312738"/>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37" name="Rectangle 5"/>
          <p:cNvSpPr>
            <a:spLocks noChangeArrowheads="1"/>
          </p:cNvSpPr>
          <p:nvPr/>
        </p:nvSpPr>
        <p:spPr bwMode="auto">
          <a:xfrm>
            <a:off x="3043238" y="4051300"/>
            <a:ext cx="2233612" cy="331788"/>
          </a:xfrm>
          <a:prstGeom prst="rect">
            <a:avLst/>
          </a:prstGeom>
          <a:solidFill>
            <a:schemeClr val="accent1"/>
          </a:solidFill>
          <a:ln w="9525">
            <a:noFill/>
            <a:miter lim="800000"/>
            <a:headEnd/>
            <a:tailEnd/>
          </a:ln>
        </p:spPr>
        <p:txBody>
          <a:bodyPr wrap="none" anchor="ctr"/>
          <a:lstStyle/>
          <a:p>
            <a:pPr algn="ctr"/>
            <a:endParaRPr lang="de-DE"/>
          </a:p>
        </p:txBody>
      </p:sp>
      <p:sp>
        <p:nvSpPr>
          <p:cNvPr id="10" name="Rectangle 4"/>
          <p:cNvSpPr>
            <a:spLocks noChangeArrowheads="1"/>
          </p:cNvSpPr>
          <p:nvPr/>
        </p:nvSpPr>
        <p:spPr bwMode="auto">
          <a:xfrm>
            <a:off x="3043238" y="5126038"/>
            <a:ext cx="1517650" cy="312737"/>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39" name="Rectangle 5"/>
          <p:cNvSpPr>
            <a:spLocks noChangeArrowheads="1"/>
          </p:cNvSpPr>
          <p:nvPr/>
        </p:nvSpPr>
        <p:spPr bwMode="auto">
          <a:xfrm>
            <a:off x="3041650" y="4799013"/>
            <a:ext cx="1279525" cy="333375"/>
          </a:xfrm>
          <a:prstGeom prst="rect">
            <a:avLst/>
          </a:prstGeom>
          <a:solidFill>
            <a:schemeClr val="accent1"/>
          </a:solidFill>
          <a:ln w="9525">
            <a:noFill/>
            <a:miter lim="800000"/>
            <a:headEnd/>
            <a:tailEnd/>
          </a:ln>
        </p:spPr>
        <p:txBody>
          <a:bodyPr wrap="none" anchor="ctr"/>
          <a:lstStyle/>
          <a:p>
            <a:pPr algn="ctr"/>
            <a:endParaRPr lang="de-DE"/>
          </a:p>
        </p:txBody>
      </p:sp>
      <p:sp>
        <p:nvSpPr>
          <p:cNvPr id="12" name="Rectangle 4"/>
          <p:cNvSpPr>
            <a:spLocks noChangeArrowheads="1"/>
          </p:cNvSpPr>
          <p:nvPr/>
        </p:nvSpPr>
        <p:spPr bwMode="auto">
          <a:xfrm>
            <a:off x="3041650" y="5878513"/>
            <a:ext cx="941388" cy="312737"/>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41" name="Rectangle 5"/>
          <p:cNvSpPr>
            <a:spLocks noChangeArrowheads="1"/>
          </p:cNvSpPr>
          <p:nvPr/>
        </p:nvSpPr>
        <p:spPr bwMode="auto">
          <a:xfrm>
            <a:off x="3041650" y="5548313"/>
            <a:ext cx="1154113" cy="333375"/>
          </a:xfrm>
          <a:prstGeom prst="rect">
            <a:avLst/>
          </a:prstGeom>
          <a:solidFill>
            <a:schemeClr val="accent1"/>
          </a:solidFill>
          <a:ln w="9525">
            <a:noFill/>
            <a:miter lim="800000"/>
            <a:headEnd/>
            <a:tailEnd/>
          </a:ln>
        </p:spPr>
        <p:txBody>
          <a:bodyPr wrap="none" anchor="ctr"/>
          <a:lstStyle/>
          <a:p>
            <a:pPr algn="ctr"/>
            <a:endParaRPr lang="de-DE"/>
          </a:p>
        </p:txBody>
      </p:sp>
      <p:sp>
        <p:nvSpPr>
          <p:cNvPr id="30742" name="Text Box 58"/>
          <p:cNvSpPr txBox="1">
            <a:spLocks noChangeArrowheads="1"/>
          </p:cNvSpPr>
          <p:nvPr/>
        </p:nvSpPr>
        <p:spPr bwMode="auto">
          <a:xfrm>
            <a:off x="373063" y="1966913"/>
            <a:ext cx="12700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Going online</a:t>
            </a:r>
          </a:p>
        </p:txBody>
      </p:sp>
      <p:sp>
        <p:nvSpPr>
          <p:cNvPr id="30743" name="Text Box 59"/>
          <p:cNvSpPr txBox="1">
            <a:spLocks noChangeArrowheads="1"/>
          </p:cNvSpPr>
          <p:nvPr/>
        </p:nvSpPr>
        <p:spPr bwMode="auto">
          <a:xfrm>
            <a:off x="382588" y="2716213"/>
            <a:ext cx="1260475"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Watching TV</a:t>
            </a:r>
          </a:p>
        </p:txBody>
      </p:sp>
      <p:sp>
        <p:nvSpPr>
          <p:cNvPr id="30744" name="Text Box 60"/>
          <p:cNvSpPr txBox="1">
            <a:spLocks noChangeArrowheads="1"/>
          </p:cNvSpPr>
          <p:nvPr/>
        </p:nvSpPr>
        <p:spPr bwMode="auto">
          <a:xfrm>
            <a:off x="428625" y="3340100"/>
            <a:ext cx="1214438" cy="517525"/>
          </a:xfrm>
          <a:prstGeom prst="rect">
            <a:avLst/>
          </a:prstGeom>
          <a:noFill/>
          <a:ln w="9525">
            <a:noFill/>
            <a:miter lim="800000"/>
            <a:headEnd/>
            <a:tailEnd/>
          </a:ln>
        </p:spPr>
        <p:txBody>
          <a:bodyPr>
            <a:spAutoFit/>
          </a:bodyPr>
          <a:lstStyle/>
          <a:p>
            <a:pPr algn="r"/>
            <a:r>
              <a:rPr lang="en-US" sz="1400">
                <a:solidFill>
                  <a:srgbClr val="292929"/>
                </a:solidFill>
                <a:latin typeface="Arial" charset="0"/>
              </a:rPr>
              <a:t>Talking on cell phone</a:t>
            </a:r>
          </a:p>
        </p:txBody>
      </p:sp>
      <p:sp>
        <p:nvSpPr>
          <p:cNvPr id="30745" name="Text Box 61"/>
          <p:cNvSpPr txBox="1">
            <a:spLocks noChangeArrowheads="1"/>
          </p:cNvSpPr>
          <p:nvPr/>
        </p:nvSpPr>
        <p:spPr bwMode="auto">
          <a:xfrm>
            <a:off x="-184150" y="4164013"/>
            <a:ext cx="1816100" cy="523875"/>
          </a:xfrm>
          <a:prstGeom prst="rect">
            <a:avLst/>
          </a:prstGeom>
          <a:noFill/>
          <a:ln w="9525">
            <a:noFill/>
            <a:miter lim="800000"/>
            <a:headEnd/>
            <a:tailEnd/>
          </a:ln>
        </p:spPr>
        <p:txBody>
          <a:bodyPr>
            <a:spAutoFit/>
          </a:bodyPr>
          <a:lstStyle/>
          <a:p>
            <a:pPr algn="r"/>
            <a:r>
              <a:rPr lang="en-US" sz="1400">
                <a:solidFill>
                  <a:srgbClr val="292929"/>
                </a:solidFill>
                <a:latin typeface="Arial" charset="0"/>
              </a:rPr>
              <a:t>Listening</a:t>
            </a:r>
            <a:br>
              <a:rPr lang="en-US" sz="1400">
                <a:solidFill>
                  <a:srgbClr val="292929"/>
                </a:solidFill>
                <a:latin typeface="Arial" charset="0"/>
              </a:rPr>
            </a:br>
            <a:r>
              <a:rPr lang="en-US" sz="1400">
                <a:solidFill>
                  <a:srgbClr val="292929"/>
                </a:solidFill>
                <a:latin typeface="Arial" charset="0"/>
              </a:rPr>
              <a:t>to MP3s</a:t>
            </a:r>
          </a:p>
        </p:txBody>
      </p:sp>
      <p:sp>
        <p:nvSpPr>
          <p:cNvPr id="30746" name="Text Box 62"/>
          <p:cNvSpPr txBox="1">
            <a:spLocks noChangeArrowheads="1"/>
          </p:cNvSpPr>
          <p:nvPr/>
        </p:nvSpPr>
        <p:spPr bwMode="auto">
          <a:xfrm>
            <a:off x="533400" y="4800600"/>
            <a:ext cx="1100138" cy="523875"/>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Reading</a:t>
            </a:r>
            <a:br>
              <a:rPr lang="en-US" sz="1400">
                <a:solidFill>
                  <a:srgbClr val="292929"/>
                </a:solidFill>
                <a:latin typeface="Arial" charset="0"/>
              </a:rPr>
            </a:br>
            <a:r>
              <a:rPr lang="en-US" sz="1400">
                <a:solidFill>
                  <a:srgbClr val="292929"/>
                </a:solidFill>
                <a:latin typeface="Arial" charset="0"/>
              </a:rPr>
              <a:t>magazines</a:t>
            </a:r>
          </a:p>
        </p:txBody>
      </p:sp>
      <p:sp>
        <p:nvSpPr>
          <p:cNvPr id="30747" name="Text Box 63"/>
          <p:cNvSpPr txBox="1">
            <a:spLocks noChangeArrowheads="1"/>
          </p:cNvSpPr>
          <p:nvPr/>
        </p:nvSpPr>
        <p:spPr bwMode="auto">
          <a:xfrm>
            <a:off x="166688" y="5603875"/>
            <a:ext cx="1476375" cy="523875"/>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Playing</a:t>
            </a:r>
            <a:br>
              <a:rPr lang="en-US" sz="1400">
                <a:solidFill>
                  <a:srgbClr val="292929"/>
                </a:solidFill>
                <a:latin typeface="Arial" charset="0"/>
              </a:rPr>
            </a:br>
            <a:r>
              <a:rPr lang="en-US" sz="1400">
                <a:solidFill>
                  <a:srgbClr val="292929"/>
                </a:solidFill>
                <a:latin typeface="Arial" charset="0"/>
              </a:rPr>
              <a:t>console games</a:t>
            </a:r>
          </a:p>
        </p:txBody>
      </p:sp>
      <p:sp>
        <p:nvSpPr>
          <p:cNvPr id="30748" name="Text Box 109"/>
          <p:cNvSpPr txBox="1">
            <a:spLocks noChangeArrowheads="1"/>
          </p:cNvSpPr>
          <p:nvPr/>
        </p:nvSpPr>
        <p:spPr bwMode="auto">
          <a:xfrm>
            <a:off x="8177213" y="1819275"/>
            <a:ext cx="382587"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11</a:t>
            </a:r>
          </a:p>
        </p:txBody>
      </p:sp>
      <p:sp>
        <p:nvSpPr>
          <p:cNvPr id="30749" name="Text Box 115"/>
          <p:cNvSpPr txBox="1">
            <a:spLocks noChangeArrowheads="1"/>
          </p:cNvSpPr>
          <p:nvPr/>
        </p:nvSpPr>
        <p:spPr bwMode="auto">
          <a:xfrm>
            <a:off x="7110413" y="21240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8.7</a:t>
            </a:r>
          </a:p>
        </p:txBody>
      </p:sp>
      <p:sp>
        <p:nvSpPr>
          <p:cNvPr id="30750" name="Text Box 116"/>
          <p:cNvSpPr txBox="1">
            <a:spLocks noChangeArrowheads="1"/>
          </p:cNvSpPr>
          <p:nvPr/>
        </p:nvSpPr>
        <p:spPr bwMode="auto">
          <a:xfrm>
            <a:off x="7439025" y="25558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9.4</a:t>
            </a:r>
          </a:p>
        </p:txBody>
      </p:sp>
      <p:sp>
        <p:nvSpPr>
          <p:cNvPr id="30751" name="Text Box 117"/>
          <p:cNvSpPr txBox="1">
            <a:spLocks noChangeArrowheads="1"/>
          </p:cNvSpPr>
          <p:nvPr/>
        </p:nvSpPr>
        <p:spPr bwMode="auto">
          <a:xfrm>
            <a:off x="8428038" y="2886075"/>
            <a:ext cx="530225"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11.5</a:t>
            </a:r>
          </a:p>
        </p:txBody>
      </p:sp>
      <p:sp>
        <p:nvSpPr>
          <p:cNvPr id="30752" name="Text Box 118"/>
          <p:cNvSpPr txBox="1">
            <a:spLocks noChangeArrowheads="1"/>
          </p:cNvSpPr>
          <p:nvPr/>
        </p:nvSpPr>
        <p:spPr bwMode="auto">
          <a:xfrm>
            <a:off x="5473700" y="33051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5.1</a:t>
            </a:r>
          </a:p>
        </p:txBody>
      </p:sp>
      <p:sp>
        <p:nvSpPr>
          <p:cNvPr id="30753" name="Text Box 119"/>
          <p:cNvSpPr txBox="1">
            <a:spLocks noChangeArrowheads="1"/>
          </p:cNvSpPr>
          <p:nvPr/>
        </p:nvSpPr>
        <p:spPr bwMode="auto">
          <a:xfrm>
            <a:off x="5202238" y="36353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4.6</a:t>
            </a:r>
          </a:p>
        </p:txBody>
      </p:sp>
      <p:sp>
        <p:nvSpPr>
          <p:cNvPr id="30754" name="Text Box 120"/>
          <p:cNvSpPr txBox="1">
            <a:spLocks noChangeArrowheads="1"/>
          </p:cNvSpPr>
          <p:nvPr/>
        </p:nvSpPr>
        <p:spPr bwMode="auto">
          <a:xfrm>
            <a:off x="5310188" y="40544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4.8</a:t>
            </a:r>
          </a:p>
        </p:txBody>
      </p:sp>
      <p:sp>
        <p:nvSpPr>
          <p:cNvPr id="30755" name="Text Box 121"/>
          <p:cNvSpPr txBox="1">
            <a:spLocks noChangeArrowheads="1"/>
          </p:cNvSpPr>
          <p:nvPr/>
        </p:nvSpPr>
        <p:spPr bwMode="auto">
          <a:xfrm>
            <a:off x="4738688" y="43846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3.6</a:t>
            </a:r>
          </a:p>
        </p:txBody>
      </p:sp>
      <p:sp>
        <p:nvSpPr>
          <p:cNvPr id="30756" name="Text Box 122"/>
          <p:cNvSpPr txBox="1">
            <a:spLocks noChangeArrowheads="1"/>
          </p:cNvSpPr>
          <p:nvPr/>
        </p:nvSpPr>
        <p:spPr bwMode="auto">
          <a:xfrm>
            <a:off x="4368800" y="47910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2.7</a:t>
            </a:r>
          </a:p>
        </p:txBody>
      </p:sp>
      <p:sp>
        <p:nvSpPr>
          <p:cNvPr id="30757" name="Text Box 123"/>
          <p:cNvSpPr txBox="1">
            <a:spLocks noChangeArrowheads="1"/>
          </p:cNvSpPr>
          <p:nvPr/>
        </p:nvSpPr>
        <p:spPr bwMode="auto">
          <a:xfrm>
            <a:off x="4741863" y="51212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3.2</a:t>
            </a:r>
          </a:p>
        </p:txBody>
      </p:sp>
      <p:sp>
        <p:nvSpPr>
          <p:cNvPr id="30758" name="Text Box 124"/>
          <p:cNvSpPr txBox="1">
            <a:spLocks noChangeArrowheads="1"/>
          </p:cNvSpPr>
          <p:nvPr/>
        </p:nvSpPr>
        <p:spPr bwMode="auto">
          <a:xfrm>
            <a:off x="4224338" y="5553075"/>
            <a:ext cx="431800"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2.5</a:t>
            </a:r>
          </a:p>
        </p:txBody>
      </p:sp>
      <p:sp>
        <p:nvSpPr>
          <p:cNvPr id="30759" name="Text Box 125"/>
          <p:cNvSpPr txBox="1">
            <a:spLocks noChangeArrowheads="1"/>
          </p:cNvSpPr>
          <p:nvPr/>
        </p:nvSpPr>
        <p:spPr bwMode="auto">
          <a:xfrm>
            <a:off x="3995738" y="5883275"/>
            <a:ext cx="282575" cy="304800"/>
          </a:xfrm>
          <a:prstGeom prst="rect">
            <a:avLst/>
          </a:prstGeom>
          <a:noFill/>
          <a:ln w="9525">
            <a:noFill/>
            <a:miter lim="800000"/>
            <a:headEnd/>
            <a:tailEnd/>
          </a:ln>
        </p:spPr>
        <p:txBody>
          <a:bodyPr wrap="none">
            <a:spAutoFit/>
          </a:bodyPr>
          <a:lstStyle/>
          <a:p>
            <a:pPr algn="r"/>
            <a:r>
              <a:rPr lang="en-US" sz="1400">
                <a:solidFill>
                  <a:srgbClr val="292929"/>
                </a:solidFill>
                <a:latin typeface="Arial" charset="0"/>
              </a:rPr>
              <a:t>2</a:t>
            </a:r>
          </a:p>
        </p:txBody>
      </p:sp>
      <p:sp>
        <p:nvSpPr>
          <p:cNvPr id="2447364" name="Rectangle 4"/>
          <p:cNvSpPr>
            <a:spLocks noChangeArrowheads="1"/>
          </p:cNvSpPr>
          <p:nvPr/>
        </p:nvSpPr>
        <p:spPr bwMode="auto">
          <a:xfrm>
            <a:off x="5826125" y="5773738"/>
            <a:ext cx="274638" cy="271462"/>
          </a:xfrm>
          <a:prstGeom prst="rect">
            <a:avLst/>
          </a:prstGeom>
          <a:solidFill>
            <a:schemeClr val="accent1">
              <a:lumMod val="20000"/>
              <a:lumOff val="80000"/>
            </a:schemeClr>
          </a:solidFill>
          <a:ln w="9525">
            <a:noFill/>
            <a:miter lim="800000"/>
            <a:headEnd/>
            <a:tailEnd/>
          </a:ln>
          <a:effectLst/>
        </p:spPr>
        <p:txBody>
          <a:bodyPr wrap="none" anchor="ctr"/>
          <a:lstStyle/>
          <a:p>
            <a:pPr algn="ctr">
              <a:defRPr/>
            </a:pPr>
            <a:endParaRPr lang="en-US"/>
          </a:p>
        </p:txBody>
      </p:sp>
      <p:sp>
        <p:nvSpPr>
          <p:cNvPr id="30761" name="Rectangle 5"/>
          <p:cNvSpPr>
            <a:spLocks noChangeArrowheads="1"/>
          </p:cNvSpPr>
          <p:nvPr/>
        </p:nvSpPr>
        <p:spPr bwMode="auto">
          <a:xfrm>
            <a:off x="5826125" y="5430838"/>
            <a:ext cx="274638" cy="269875"/>
          </a:xfrm>
          <a:prstGeom prst="rect">
            <a:avLst/>
          </a:prstGeom>
          <a:solidFill>
            <a:schemeClr val="accent1"/>
          </a:solidFill>
          <a:ln w="9525">
            <a:noFill/>
            <a:miter lim="800000"/>
            <a:headEnd/>
            <a:tailEnd/>
          </a:ln>
        </p:spPr>
        <p:txBody>
          <a:bodyPr wrap="none" anchor="ctr"/>
          <a:lstStyle/>
          <a:p>
            <a:pPr algn="ctr"/>
            <a:endParaRPr lang="de-DE"/>
          </a:p>
        </p:txBody>
      </p:sp>
      <p:sp>
        <p:nvSpPr>
          <p:cNvPr id="30762" name="Rectangle 5"/>
          <p:cNvSpPr>
            <a:spLocks noChangeArrowheads="1"/>
          </p:cNvSpPr>
          <p:nvPr/>
        </p:nvSpPr>
        <p:spPr bwMode="auto">
          <a:xfrm>
            <a:off x="6118225" y="5224463"/>
            <a:ext cx="1397000" cy="668337"/>
          </a:xfrm>
          <a:prstGeom prst="rect">
            <a:avLst/>
          </a:prstGeom>
          <a:noFill/>
          <a:ln w="28575" algn="ctr">
            <a:noFill/>
            <a:miter lim="800000"/>
            <a:headEnd/>
            <a:tailEnd/>
          </a:ln>
        </p:spPr>
        <p:txBody>
          <a:bodyPr anchor="ctr"/>
          <a:lstStyle/>
          <a:p>
            <a:pPr eaLnBrk="0" hangingPunct="0"/>
            <a:r>
              <a:rPr lang="en-US" sz="1400">
                <a:latin typeface="Arial" charset="0"/>
                <a:ea typeface="ＭＳ Ｐゴシック"/>
                <a:cs typeface="ＭＳ Ｐゴシック"/>
              </a:rPr>
              <a:t>SN users</a:t>
            </a:r>
          </a:p>
        </p:txBody>
      </p:sp>
      <p:sp>
        <p:nvSpPr>
          <p:cNvPr id="30763" name="Rectangle 5"/>
          <p:cNvSpPr>
            <a:spLocks noChangeArrowheads="1"/>
          </p:cNvSpPr>
          <p:nvPr/>
        </p:nvSpPr>
        <p:spPr bwMode="auto">
          <a:xfrm>
            <a:off x="6118225" y="5567363"/>
            <a:ext cx="1714500" cy="668337"/>
          </a:xfrm>
          <a:prstGeom prst="rect">
            <a:avLst/>
          </a:prstGeom>
          <a:noFill/>
          <a:ln w="28575" algn="ctr">
            <a:noFill/>
            <a:miter lim="800000"/>
            <a:headEnd/>
            <a:tailEnd/>
          </a:ln>
        </p:spPr>
        <p:txBody>
          <a:bodyPr anchor="ctr"/>
          <a:lstStyle/>
          <a:p>
            <a:pPr eaLnBrk="0" hangingPunct="0"/>
            <a:r>
              <a:rPr lang="en-US" sz="1400">
                <a:latin typeface="Arial" charset="0"/>
                <a:ea typeface="ＭＳ Ｐゴシック"/>
                <a:cs typeface="ＭＳ Ｐゴシック"/>
              </a:rPr>
              <a:t>Non-SN users</a:t>
            </a:r>
          </a:p>
        </p:txBody>
      </p:sp>
      <p:pic>
        <p:nvPicPr>
          <p:cNvPr id="30764" name="Picture 84" descr="42-15433701"/>
          <p:cNvPicPr>
            <a:picLocks noChangeAspect="1" noChangeArrowheads="1"/>
          </p:cNvPicPr>
          <p:nvPr/>
        </p:nvPicPr>
        <p:blipFill>
          <a:blip r:embed="rId5"/>
          <a:srcRect/>
          <a:stretch>
            <a:fillRect/>
          </a:stretch>
        </p:blipFill>
        <p:spPr bwMode="auto">
          <a:xfrm>
            <a:off x="1711325" y="4794250"/>
            <a:ext cx="1182688" cy="654050"/>
          </a:xfrm>
          <a:prstGeom prst="rect">
            <a:avLst/>
          </a:prstGeom>
          <a:noFill/>
          <a:ln w="9525">
            <a:noFill/>
            <a:miter lim="800000"/>
            <a:headEnd/>
            <a:tailEnd/>
          </a:ln>
        </p:spPr>
      </p:pic>
      <p:pic>
        <p:nvPicPr>
          <p:cNvPr id="30765" name="Picture 85" descr="gws6097174"/>
          <p:cNvPicPr>
            <a:picLocks noChangeAspect="1" noChangeArrowheads="1"/>
          </p:cNvPicPr>
          <p:nvPr/>
        </p:nvPicPr>
        <p:blipFill>
          <a:blip r:embed="rId6"/>
          <a:srcRect/>
          <a:stretch>
            <a:fillRect/>
          </a:stretch>
        </p:blipFill>
        <p:spPr bwMode="auto">
          <a:xfrm>
            <a:off x="1698625" y="4030663"/>
            <a:ext cx="1190625" cy="638175"/>
          </a:xfrm>
          <a:prstGeom prst="rect">
            <a:avLst/>
          </a:prstGeom>
          <a:noFill/>
          <a:ln w="9525">
            <a:noFill/>
            <a:miter lim="800000"/>
            <a:headEnd/>
            <a:tailEnd/>
          </a:ln>
        </p:spPr>
      </p:pic>
      <p:pic>
        <p:nvPicPr>
          <p:cNvPr id="30766" name="Picture 87" descr="is868-621"/>
          <p:cNvPicPr>
            <a:picLocks noChangeAspect="1" noChangeArrowheads="1"/>
          </p:cNvPicPr>
          <p:nvPr/>
        </p:nvPicPr>
        <p:blipFill>
          <a:blip r:embed="rId7"/>
          <a:srcRect/>
          <a:stretch>
            <a:fillRect/>
          </a:stretch>
        </p:blipFill>
        <p:spPr bwMode="auto">
          <a:xfrm>
            <a:off x="1698625" y="5537200"/>
            <a:ext cx="1190625" cy="663575"/>
          </a:xfrm>
          <a:prstGeom prst="rect">
            <a:avLst/>
          </a:prstGeom>
          <a:noFill/>
          <a:ln w="9525">
            <a:noFill/>
            <a:miter lim="800000"/>
            <a:headEnd/>
            <a:tailEnd/>
          </a:ln>
        </p:spPr>
      </p:pic>
      <p:pic>
        <p:nvPicPr>
          <p:cNvPr id="30767" name="Picture 88" descr="twe003"/>
          <p:cNvPicPr>
            <a:picLocks noChangeAspect="1" noChangeArrowheads="1"/>
          </p:cNvPicPr>
          <p:nvPr/>
        </p:nvPicPr>
        <p:blipFill>
          <a:blip r:embed="rId8"/>
          <a:srcRect/>
          <a:stretch>
            <a:fillRect/>
          </a:stretch>
        </p:blipFill>
        <p:spPr bwMode="auto">
          <a:xfrm>
            <a:off x="1720850" y="3289300"/>
            <a:ext cx="1160463" cy="63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9" descr="Primetime.png"/>
          <p:cNvPicPr>
            <a:picLocks noChangeAspect="1"/>
          </p:cNvPicPr>
          <p:nvPr/>
        </p:nvPicPr>
        <p:blipFill>
          <a:blip r:embed="rId3"/>
          <a:srcRect r="11613"/>
          <a:stretch>
            <a:fillRect/>
          </a:stretch>
        </p:blipFill>
        <p:spPr bwMode="auto">
          <a:xfrm>
            <a:off x="2738438" y="2025650"/>
            <a:ext cx="6405562" cy="4832350"/>
          </a:xfrm>
          <a:prstGeom prst="rect">
            <a:avLst/>
          </a:prstGeom>
          <a:noFill/>
          <a:ln w="9525">
            <a:noFill/>
            <a:miter lim="800000"/>
            <a:headEnd/>
            <a:tailEnd/>
          </a:ln>
        </p:spPr>
      </p:pic>
      <p:sp>
        <p:nvSpPr>
          <p:cNvPr id="32770" name="Rectangle 3"/>
          <p:cNvSpPr>
            <a:spLocks noGrp="1" noChangeArrowheads="1"/>
          </p:cNvSpPr>
          <p:nvPr>
            <p:ph type="title"/>
          </p:nvPr>
        </p:nvSpPr>
        <p:spPr>
          <a:xfrm>
            <a:off x="92075" y="88900"/>
            <a:ext cx="6765925" cy="990600"/>
          </a:xfrm>
        </p:spPr>
        <p:txBody>
          <a:bodyPr/>
          <a:lstStyle/>
          <a:p>
            <a:r>
              <a:rPr lang="en-US" smtClean="0"/>
              <a:t>Users Are Constantly Engaged,</a:t>
            </a:r>
            <a:br>
              <a:rPr lang="en-US" smtClean="0"/>
            </a:br>
            <a:r>
              <a:rPr lang="en-US" smtClean="0"/>
              <a:t>Especially In Prime Time</a:t>
            </a:r>
          </a:p>
        </p:txBody>
      </p:sp>
      <p:sp>
        <p:nvSpPr>
          <p:cNvPr id="32771" name="Content Placeholder 9"/>
          <p:cNvSpPr>
            <a:spLocks noGrp="1"/>
          </p:cNvSpPr>
          <p:nvPr>
            <p:ph idx="1"/>
          </p:nvPr>
        </p:nvSpPr>
        <p:spPr/>
        <p:txBody>
          <a:bodyPr/>
          <a:lstStyle/>
          <a:p>
            <a:r>
              <a:rPr lang="en-US" smtClean="0"/>
              <a:t>When they’re regularly on social-networking sites…</a:t>
            </a:r>
          </a:p>
          <a:p>
            <a:pPr lvl="1">
              <a:spcBef>
                <a:spcPts val="800"/>
              </a:spcBef>
            </a:pPr>
            <a:r>
              <a:rPr lang="en-US" smtClean="0"/>
              <a:t>15% first thing in the morning</a:t>
            </a:r>
          </a:p>
          <a:p>
            <a:pPr lvl="1">
              <a:spcBef>
                <a:spcPts val="800"/>
              </a:spcBef>
            </a:pPr>
            <a:r>
              <a:rPr lang="en-US" smtClean="0"/>
              <a:t>16% before school/work</a:t>
            </a:r>
          </a:p>
          <a:p>
            <a:pPr lvl="1">
              <a:spcBef>
                <a:spcPts val="800"/>
              </a:spcBef>
            </a:pPr>
            <a:r>
              <a:rPr lang="en-US" smtClean="0"/>
              <a:t>18% lunch</a:t>
            </a:r>
          </a:p>
          <a:p>
            <a:pPr lvl="1">
              <a:spcBef>
                <a:spcPts val="800"/>
              </a:spcBef>
            </a:pPr>
            <a:r>
              <a:rPr lang="en-US" smtClean="0"/>
              <a:t>25% at school/work</a:t>
            </a:r>
          </a:p>
          <a:p>
            <a:pPr lvl="1">
              <a:spcBef>
                <a:spcPts val="800"/>
              </a:spcBef>
            </a:pPr>
            <a:r>
              <a:rPr lang="en-US" smtClean="0"/>
              <a:t>31</a:t>
            </a:r>
            <a:r>
              <a:rPr lang="en-US" b="1" smtClean="0"/>
              <a:t>%</a:t>
            </a:r>
            <a:r>
              <a:rPr lang="en-US" smtClean="0"/>
              <a:t> after school/work</a:t>
            </a:r>
          </a:p>
          <a:p>
            <a:pPr lvl="1">
              <a:spcBef>
                <a:spcPts val="800"/>
              </a:spcBef>
              <a:buClr>
                <a:schemeClr val="accent1"/>
              </a:buClr>
            </a:pPr>
            <a:r>
              <a:rPr lang="en-US" b="1" smtClean="0">
                <a:solidFill>
                  <a:schemeClr val="accent1"/>
                </a:solidFill>
              </a:rPr>
              <a:t>68% evening (PRIME TIME)</a:t>
            </a:r>
          </a:p>
          <a:p>
            <a:pPr lvl="1">
              <a:spcBef>
                <a:spcPts val="800"/>
              </a:spcBef>
            </a:pPr>
            <a:r>
              <a:rPr lang="en-US" smtClean="0"/>
              <a:t>30% late night (10pm-4am)</a:t>
            </a:r>
          </a:p>
          <a:p>
            <a:endParaRPr lang="en-US" smtClean="0"/>
          </a:p>
          <a:p>
            <a:endParaRPr lang="en-US" smtClean="0"/>
          </a:p>
        </p:txBody>
      </p:sp>
      <p:sp>
        <p:nvSpPr>
          <p:cNvPr id="14" name="Footer Placeholder 13"/>
          <p:cNvSpPr>
            <a:spLocks noGrp="1"/>
          </p:cNvSpPr>
          <p:nvPr>
            <p:ph type="ftr" sz="quarter" idx="10"/>
          </p:nvPr>
        </p:nvSpPr>
        <p:spPr/>
        <p:txBody>
          <a:bodyPr/>
          <a:lstStyle/>
          <a:p>
            <a:pPr>
              <a:defRPr/>
            </a:pPr>
            <a:r>
              <a:rPr lang="en-US" dirty="0" smtClean="0">
                <a:ea typeface="ＭＳ Ｐゴシック" pitchFamily="-76" charset="-128"/>
              </a:rPr>
              <a:t>Base = SN users 14-40; n=2,605</a:t>
            </a:r>
          </a:p>
          <a:p>
            <a:pPr>
              <a:defRPr/>
            </a:pPr>
            <a:r>
              <a:rPr lang="en-US" dirty="0" smtClean="0">
                <a:ea typeface="ＭＳ Ｐゴシック" pitchFamily="-76" charset="-128"/>
              </a:rPr>
              <a:t>Source: </a:t>
            </a:r>
            <a:r>
              <a:rPr lang="en-US" dirty="0" smtClean="0"/>
              <a:t>NEF Study, April 2007</a:t>
            </a:r>
            <a:endParaRPr lang="en-US" dirty="0" smtClean="0">
              <a:ea typeface="ＭＳ Ｐゴシック" pitchFamily="-76" charset="-128"/>
            </a:endParaRPr>
          </a:p>
        </p:txBody>
      </p:sp>
      <p:sp>
        <p:nvSpPr>
          <p:cNvPr id="7" name="Slide Number Placeholder 6"/>
          <p:cNvSpPr>
            <a:spLocks noGrp="1"/>
          </p:cNvSpPr>
          <p:nvPr>
            <p:ph type="sldNum" sz="quarter" idx="11"/>
          </p:nvPr>
        </p:nvSpPr>
        <p:spPr/>
        <p:txBody>
          <a:bodyPr/>
          <a:lstStyle/>
          <a:p>
            <a:pPr>
              <a:defRPr/>
            </a:pPr>
            <a:fld id="{3EB45C58-ADE8-4DAF-AE75-52E67E7628E3}" type="slidenum">
              <a:rPr lang="en-US" smtClean="0"/>
              <a:pPr>
                <a:defRPr/>
              </a:pPr>
              <a:t>9</a:t>
            </a:fld>
            <a:endParaRPr lang="en-US"/>
          </a:p>
        </p:txBody>
      </p:sp>
      <p:pic>
        <p:nvPicPr>
          <p:cNvPr id="32774" name="Picture 6"/>
          <p:cNvPicPr>
            <a:picLocks noChangeAspect="1" noChangeArrowheads="1"/>
          </p:cNvPicPr>
          <p:nvPr/>
        </p:nvPicPr>
        <p:blipFill>
          <a:blip r:embed="rId4"/>
          <a:srcRect/>
          <a:stretch>
            <a:fillRect/>
          </a:stretch>
        </p:blipFill>
        <p:spPr bwMode="auto">
          <a:xfrm>
            <a:off x="139700" y="6008688"/>
            <a:ext cx="2236788" cy="40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LWQlzg79U.X3EQ9sPP5cg"/>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0zsl310TUkeoMu1NpAWK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WUc3W00.0uECsHvjZoG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RF7nL_GCkGSLphwkDFI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x6Liv.NQ0iIOjx9BhLc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SucK8eLUqITomWIpGK4A"/>
</p:tagLst>
</file>

<file path=ppt/theme/theme1.xml><?xml version="1.0" encoding="utf-8"?>
<a:theme xmlns:a="http://schemas.openxmlformats.org/drawingml/2006/main" name="MySpace_only">
  <a:themeElements>
    <a:clrScheme name="MySpace_basic_colors">
      <a:dk1>
        <a:srgbClr val="000000"/>
      </a:dk1>
      <a:lt1>
        <a:srgbClr val="FFFFFF"/>
      </a:lt1>
      <a:dk2>
        <a:srgbClr val="000000"/>
      </a:dk2>
      <a:lt2>
        <a:srgbClr val="FFFFFF"/>
      </a:lt2>
      <a:accent1>
        <a:srgbClr val="003399"/>
      </a:accent1>
      <a:accent2>
        <a:srgbClr val="FF6600"/>
      </a:accent2>
      <a:accent3>
        <a:srgbClr val="709FFF"/>
      </a:accent3>
      <a:accent4>
        <a:srgbClr val="C00000"/>
      </a:accent4>
      <a:accent5>
        <a:srgbClr val="000000"/>
      </a:accent5>
      <a:accent6>
        <a:srgbClr val="B7CFFF"/>
      </a:accent6>
      <a:hlink>
        <a:srgbClr val="2870FF"/>
      </a:hlink>
      <a:folHlink>
        <a:srgbClr val="A2A2A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000000"/>
        </a:dk2>
        <a:lt2>
          <a:srgbClr val="969696"/>
        </a:lt2>
        <a:accent1>
          <a:srgbClr val="FBDF53"/>
        </a:accent1>
        <a:accent2>
          <a:srgbClr val="99CCFF"/>
        </a:accent2>
        <a:accent3>
          <a:srgbClr val="FFFFFF"/>
        </a:accent3>
        <a:accent4>
          <a:srgbClr val="000000"/>
        </a:accent4>
        <a:accent5>
          <a:srgbClr val="FDECB3"/>
        </a:accent5>
        <a:accent6>
          <a:srgbClr val="8AB9E7"/>
        </a:accent6>
        <a:hlink>
          <a:srgbClr val="000099"/>
        </a:hlink>
        <a:folHlink>
          <a:srgbClr val="009999"/>
        </a:folHlink>
      </a:clrScheme>
      <a:clrMap bg1="lt1" tx1="dk1" bg2="lt2" tx2="dk2" accent1="accent1" accent2="accent2" accent3="accent3" accent4="accent4" accent5="accent5" accent6="accent6" hlink="hlink" folHlink="folHlink"/>
    </a:extraClrScheme>
    <a:extraClrScheme>
      <a:clrScheme name="1_Blank Presentation 14">
        <a:dk1>
          <a:srgbClr val="000000"/>
        </a:dk1>
        <a:lt1>
          <a:srgbClr val="FFFFFF"/>
        </a:lt1>
        <a:dk2>
          <a:srgbClr val="000000"/>
        </a:dk2>
        <a:lt2>
          <a:srgbClr val="969696"/>
        </a:lt2>
        <a:accent1>
          <a:srgbClr val="FBDF53"/>
        </a:accent1>
        <a:accent2>
          <a:srgbClr val="4D4D4D"/>
        </a:accent2>
        <a:accent3>
          <a:srgbClr val="FFFFFF"/>
        </a:accent3>
        <a:accent4>
          <a:srgbClr val="000000"/>
        </a:accent4>
        <a:accent5>
          <a:srgbClr val="FDECB3"/>
        </a:accent5>
        <a:accent6>
          <a:srgbClr val="454545"/>
        </a:accent6>
        <a:hlink>
          <a:srgbClr val="00FF00"/>
        </a:hlink>
        <a:folHlink>
          <a:srgbClr val="FF0000"/>
        </a:folHlink>
      </a:clrScheme>
      <a:clrMap bg1="lt1" tx1="dk1" bg2="lt2" tx2="dk2" accent1="accent1" accent2="accent2" accent3="accent3" accent4="accent4" accent5="accent5" accent6="accent6" hlink="hlink" folHlink="folHlink"/>
    </a:extraClrScheme>
    <a:extraClrScheme>
      <a:clrScheme name="1_Blank Presentation 15">
        <a:dk1>
          <a:srgbClr val="000000"/>
        </a:dk1>
        <a:lt1>
          <a:srgbClr val="FFFFFF"/>
        </a:lt1>
        <a:dk2>
          <a:srgbClr val="000000"/>
        </a:dk2>
        <a:lt2>
          <a:srgbClr val="969696"/>
        </a:lt2>
        <a:accent1>
          <a:srgbClr val="FF0000"/>
        </a:accent1>
        <a:accent2>
          <a:srgbClr val="4D4D4D"/>
        </a:accent2>
        <a:accent3>
          <a:srgbClr val="FFFFFF"/>
        </a:accent3>
        <a:accent4>
          <a:srgbClr val="000000"/>
        </a:accent4>
        <a:accent5>
          <a:srgbClr val="FFAAAA"/>
        </a:accent5>
        <a:accent6>
          <a:srgbClr val="454545"/>
        </a:accent6>
        <a:hlink>
          <a:srgbClr val="00FF0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16">
        <a:dk1>
          <a:srgbClr val="000000"/>
        </a:dk1>
        <a:lt1>
          <a:srgbClr val="FF0000"/>
        </a:lt1>
        <a:dk2>
          <a:srgbClr val="000000"/>
        </a:dk2>
        <a:lt2>
          <a:srgbClr val="808080"/>
        </a:lt2>
        <a:accent1>
          <a:srgbClr val="BBE0E3"/>
        </a:accent1>
        <a:accent2>
          <a:srgbClr val="333399"/>
        </a:accent2>
        <a:accent3>
          <a:srgbClr val="FF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47934</TotalTime>
  <Words>1886</Words>
  <Application>Microsoft PowerPoint</Application>
  <PresentationFormat>Diavetítés a képernyőre (4:3 oldalarány)</PresentationFormat>
  <Paragraphs>356</Paragraphs>
  <Slides>38</Slides>
  <Notes>38</Notes>
  <HiddenSlides>10</HiddenSlides>
  <MMClips>0</MMClips>
  <ScaleCrop>false</ScaleCrop>
  <HeadingPairs>
    <vt:vector size="10" baseType="variant">
      <vt:variant>
        <vt:lpstr>Használt betűtípusok</vt:lpstr>
      </vt:variant>
      <vt:variant>
        <vt:i4>5</vt:i4>
      </vt:variant>
      <vt:variant>
        <vt:lpstr>Tervezősablon</vt:lpstr>
      </vt:variant>
      <vt:variant>
        <vt:i4>14</vt:i4>
      </vt:variant>
      <vt:variant>
        <vt:lpstr>Beágyazott OLE kiszolgálók</vt:lpstr>
      </vt:variant>
      <vt:variant>
        <vt:i4>0</vt:i4>
      </vt:variant>
      <vt:variant>
        <vt:lpstr>Diacímek</vt:lpstr>
      </vt:variant>
      <vt:variant>
        <vt:i4>38</vt:i4>
      </vt:variant>
      <vt:variant>
        <vt:lpstr>Egyéni diasorok</vt:lpstr>
      </vt:variant>
      <vt:variant>
        <vt:i4>10</vt:i4>
      </vt:variant>
    </vt:vector>
  </HeadingPairs>
  <TitlesOfParts>
    <vt:vector size="67" baseType="lpstr">
      <vt:lpstr>Times New Roman</vt:lpstr>
      <vt:lpstr>Arial</vt:lpstr>
      <vt:lpstr>Verdana</vt:lpstr>
      <vt:lpstr>ＭＳ Ｐゴシック</vt:lpstr>
      <vt:lpstr>Wingdings</vt:lpstr>
      <vt:lpstr>MySpace_only</vt:lpstr>
      <vt:lpstr>MySpace_only</vt:lpstr>
      <vt:lpstr>MySpace_only</vt:lpstr>
      <vt:lpstr>MySpace_only</vt:lpstr>
      <vt:lpstr>MySpace_only</vt:lpstr>
      <vt:lpstr>MySpace_only</vt:lpstr>
      <vt:lpstr>MySpace_only</vt:lpstr>
      <vt:lpstr>MySpace_only</vt:lpstr>
      <vt:lpstr>MySpace_only</vt:lpstr>
      <vt:lpstr>MySpace_only</vt:lpstr>
      <vt:lpstr>MySpace_only</vt:lpstr>
      <vt:lpstr>MySpace_only</vt:lpstr>
      <vt:lpstr>MySpace_only</vt:lpstr>
      <vt:lpstr>MySpace_only</vt:lpstr>
      <vt:lpstr>MySpace   The Momentum Effect</vt:lpstr>
      <vt:lpstr>Agenda </vt:lpstr>
      <vt:lpstr>Social Media And Where It’s Going</vt:lpstr>
      <vt:lpstr>Market Trends: Social Networkers Are Connected</vt:lpstr>
      <vt:lpstr>Market Trends: Brand Spending Is Increasing</vt:lpstr>
      <vt:lpstr>How People Use Social Networks</vt:lpstr>
      <vt:lpstr>Social Networking Is A Favorite Pastime </vt:lpstr>
      <vt:lpstr>Social Networking Alters The Media Mix</vt:lpstr>
      <vt:lpstr>Users Are Constantly Engaged, Especially In Prime Time</vt:lpstr>
      <vt:lpstr>Brand Relationships</vt:lpstr>
      <vt:lpstr>Welcome To MySpace </vt:lpstr>
      <vt:lpstr>Welcome To MySpace</vt:lpstr>
      <vt:lpstr>The MySpace Platform</vt:lpstr>
      <vt:lpstr>Re-defining MySpace: The Social Portal </vt:lpstr>
      <vt:lpstr>How MySpace Works</vt:lpstr>
      <vt:lpstr>The Profile Is The Core</vt:lpstr>
      <vt:lpstr>How The Momentum Effect Works:  Jamie Is Engaged By An Ad…</vt:lpstr>
      <vt:lpstr>Jamie Visits Brand Community… </vt:lpstr>
      <vt:lpstr>Jamie Adds Brand As Friend…</vt:lpstr>
      <vt:lpstr>Jamie Interacts With Brand Community…</vt:lpstr>
      <vt:lpstr>Jamie Adds Branded Elements  To His Profile…</vt:lpstr>
      <vt:lpstr>Jamie’s Friends Interact With Brand And Pass Along To Their Friends…</vt:lpstr>
      <vt:lpstr>The Momentum Effect In Action:  Smart Media + Brand Community = Momentum</vt:lpstr>
      <vt:lpstr>Brand Communities </vt:lpstr>
      <vt:lpstr>The Most Engaging Advertising Platform </vt:lpstr>
      <vt:lpstr>26. dia</vt:lpstr>
      <vt:lpstr>27. dia</vt:lpstr>
      <vt:lpstr>28. dia</vt:lpstr>
      <vt:lpstr>29. dia</vt:lpstr>
      <vt:lpstr>30. dia</vt:lpstr>
      <vt:lpstr>31. dia</vt:lpstr>
      <vt:lpstr>32. dia</vt:lpstr>
      <vt:lpstr>33. dia</vt:lpstr>
      <vt:lpstr>34. dia</vt:lpstr>
      <vt:lpstr>35. dia</vt:lpstr>
      <vt:lpstr>Brand Communities: Build A Lasting Relationship With Consumers </vt:lpstr>
      <vt:lpstr>How To Build A Successful Community</vt:lpstr>
      <vt:lpstr>Thank You </vt:lpstr>
      <vt:lpstr>Custom Show 1</vt:lpstr>
      <vt:lpstr>Custom Show 2</vt:lpstr>
      <vt:lpstr>Custom Show 3</vt:lpstr>
      <vt:lpstr>Custom Show 4</vt:lpstr>
      <vt:lpstr>Custom Show 5</vt:lpstr>
      <vt:lpstr>Custom Show 6</vt:lpstr>
      <vt:lpstr>Custom Show 7</vt:lpstr>
      <vt:lpstr>Custom Show 8</vt:lpstr>
      <vt:lpstr>Custom Show 9</vt:lpstr>
      <vt:lpstr>Custom Show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MySpace General Presentation</dc:title>
  <dc:creator>MySpace Marcom</dc:creator>
  <cp:lastModifiedBy>corkft</cp:lastModifiedBy>
  <cp:revision>3056</cp:revision>
  <dcterms:created xsi:type="dcterms:W3CDTF">2007-01-16T21:24:52Z</dcterms:created>
  <dcterms:modified xsi:type="dcterms:W3CDTF">2009-04-29T10:23:12Z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0x010100B036DFDA7163504785DE7E57FC355C42</vt:lpwstr>
  </property>
  <property fmtid="{D5CDD505-2E9C-101B-9397-08002B2CF9AE}" pid="3" name="Description0">
    <vt:lpwstr>This is a general presentation for MySpace media, hypertargeting, momentum effect, market trends, MySpace Music, MySpace TV, brand communities, myspace innovations / programs, and myspace audience insights </vt:lpwstr>
  </property>
  <property fmtid="{D5CDD505-2E9C-101B-9397-08002B2CF9AE}" pid="4" name="DEMO">
    <vt:lpwstr>All</vt:lpwstr>
  </property>
  <property fmtid="{D5CDD505-2E9C-101B-9397-08002B2CF9AE}" pid="5" name="Document File Type">
    <vt:lpwstr>Word Document</vt:lpwstr>
  </property>
  <property fmtid="{D5CDD505-2E9C-101B-9397-08002B2CF9AE}" pid="6" name="Marcom Category">
    <vt:lpwstr>Marketing</vt:lpwstr>
  </property>
  <property fmtid="{D5CDD505-2E9C-101B-9397-08002B2CF9AE}" pid="7" name="Vertical">
    <vt:lpwstr>All</vt:lpwstr>
  </property>
</Properties>
</file>